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93" r:id="rId6"/>
    <p:sldId id="258" r:id="rId7"/>
    <p:sldId id="294" r:id="rId8"/>
    <p:sldId id="295" r:id="rId9"/>
    <p:sldId id="296" r:id="rId10"/>
    <p:sldId id="259" r:id="rId11"/>
    <p:sldId id="260" r:id="rId12"/>
    <p:sldId id="297" r:id="rId13"/>
    <p:sldId id="262" r:id="rId14"/>
    <p:sldId id="263" r:id="rId15"/>
    <p:sldId id="264" r:id="rId16"/>
    <p:sldId id="265" r:id="rId17"/>
    <p:sldId id="266" r:id="rId18"/>
    <p:sldId id="267" r:id="rId19"/>
    <p:sldId id="268" r:id="rId20"/>
    <p:sldId id="269" r:id="rId21"/>
    <p:sldId id="298" r:id="rId22"/>
    <p:sldId id="299" r:id="rId23"/>
    <p:sldId id="271" r:id="rId24"/>
    <p:sldId id="272" r:id="rId25"/>
    <p:sldId id="273" r:id="rId26"/>
    <p:sldId id="274" r:id="rId27"/>
    <p:sldId id="275" r:id="rId28"/>
    <p:sldId id="300" r:id="rId29"/>
    <p:sldId id="276" r:id="rId30"/>
    <p:sldId id="278" r:id="rId31"/>
    <p:sldId id="303" r:id="rId32"/>
    <p:sldId id="281" r:id="rId33"/>
    <p:sldId id="282" r:id="rId34"/>
    <p:sldId id="283" r:id="rId35"/>
    <p:sldId id="304" r:id="rId36"/>
    <p:sldId id="285" r:id="rId37"/>
    <p:sldId id="286" r:id="rId38"/>
    <p:sldId id="287" r:id="rId39"/>
    <p:sldId id="288" r:id="rId40"/>
    <p:sldId id="289" r:id="rId41"/>
    <p:sldId id="302" r:id="rId42"/>
    <p:sldId id="292" r:id="rId43"/>
  </p:sldIdLst>
  <p:sldSz cx="12192000" cy="6858000"/>
  <p:notesSz cx="6858000" cy="9144000"/>
  <p:embeddedFontLst>
    <p:embeddedFont>
      <p:font typeface="Century Gothic" panose="020B0502020202020204"/>
      <p:regular r:id="rId47"/>
    </p:embeddedFont>
    <p:embeddedFont>
      <p:font typeface="Calibri" panose="020F0502020204030204"/>
      <p:regular r:id="rId48"/>
      <p:bold r:id="rId49"/>
      <p:italic r:id="rId50"/>
      <p:boldItalic r:id="rId51"/>
    </p:embeddedFont>
    <p:embeddedFont>
      <p:font typeface="Century Gothic" panose="020B0502020202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2" d="100"/>
          <a:sy n="72" d="100"/>
        </p:scale>
        <p:origin x="432" y="-2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font" Target="fonts/font9.fntdata"/><Relationship Id="rId54" Type="http://schemas.openxmlformats.org/officeDocument/2006/relationships/font" Target="fonts/font8.fntdata"/><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
        <p:cNvGrpSpPr/>
        <p:nvPr/>
      </p:nvGrpSpPr>
      <p:grpSpPr>
        <a:xfrm>
          <a:off x="0" y="0"/>
          <a:ext cx="0" cy="0"/>
          <a:chOff x="0" y="0"/>
          <a:chExt cx="0" cy="0"/>
        </a:xfrm>
      </p:grpSpPr>
      <p:sp>
        <p:nvSpPr>
          <p:cNvPr id="165" name="Google Shape;1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7" name="Google Shape;16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3"/>
        <p:cNvGrpSpPr/>
        <p:nvPr/>
      </p:nvGrpSpPr>
      <p:grpSpPr>
        <a:xfrm>
          <a:off x="0" y="0"/>
          <a:ext cx="0" cy="0"/>
          <a:chOff x="0" y="0"/>
          <a:chExt cx="0" cy="0"/>
        </a:xfrm>
      </p:grpSpPr>
      <p:sp>
        <p:nvSpPr>
          <p:cNvPr id="294" name="Google Shape;29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5" name="Google Shape;29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7" name="Google Shape;3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0" name="Google Shape;32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
        <p:cNvGrpSpPr/>
        <p:nvPr/>
      </p:nvGrpSpPr>
      <p:grpSpPr>
        <a:xfrm>
          <a:off x="0" y="0"/>
          <a:ext cx="0" cy="0"/>
          <a:chOff x="0" y="0"/>
          <a:chExt cx="0" cy="0"/>
        </a:xfrm>
      </p:grpSpPr>
      <p:sp>
        <p:nvSpPr>
          <p:cNvPr id="326" name="Google Shape;32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7" name="Google Shape;32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
        <p:cNvGrpSpPr/>
        <p:nvPr/>
      </p:nvGrpSpPr>
      <p:grpSpPr>
        <a:xfrm>
          <a:off x="0" y="0"/>
          <a:ext cx="0" cy="0"/>
          <a:chOff x="0" y="0"/>
          <a:chExt cx="0" cy="0"/>
        </a:xfrm>
      </p:grpSpPr>
      <p:sp>
        <p:nvSpPr>
          <p:cNvPr id="344" name="Google Shape;34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5" name="Google Shape;3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2"/>
        <p:cNvGrpSpPr/>
        <p:nvPr/>
      </p:nvGrpSpPr>
      <p:grpSpPr>
        <a:xfrm>
          <a:off x="0" y="0"/>
          <a:ext cx="0" cy="0"/>
          <a:chOff x="0" y="0"/>
          <a:chExt cx="0" cy="0"/>
        </a:xfrm>
      </p:grpSpPr>
      <p:sp>
        <p:nvSpPr>
          <p:cNvPr id="353" name="Google Shape;3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
        <p:cNvGrpSpPr/>
        <p:nvPr/>
      </p:nvGrpSpPr>
      <p:grpSpPr>
        <a:xfrm>
          <a:off x="0" y="0"/>
          <a:ext cx="0" cy="0"/>
          <a:chOff x="0" y="0"/>
          <a:chExt cx="0" cy="0"/>
        </a:xfrm>
      </p:grpSpPr>
      <p:sp>
        <p:nvSpPr>
          <p:cNvPr id="362" name="Google Shape;36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4" name="Google Shape;36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1"/>
        <p:cNvGrpSpPr/>
        <p:nvPr/>
      </p:nvGrpSpPr>
      <p:grpSpPr>
        <a:xfrm>
          <a:off x="0" y="0"/>
          <a:ext cx="0" cy="0"/>
          <a:chOff x="0" y="0"/>
          <a:chExt cx="0" cy="0"/>
        </a:xfrm>
      </p:grpSpPr>
      <p:sp>
        <p:nvSpPr>
          <p:cNvPr id="372" name="Google Shape;372;gddf3c3c00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df3c3c00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4" name="Google Shape;374;gddf3c3c00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gddf3c3c00f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df3c3c00f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3" name="Google Shape;383;gddf3c3c00f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8"/>
        <p:cNvGrpSpPr/>
        <p:nvPr/>
      </p:nvGrpSpPr>
      <p:grpSpPr>
        <a:xfrm>
          <a:off x="0" y="0"/>
          <a:ext cx="0" cy="0"/>
          <a:chOff x="0" y="0"/>
          <a:chExt cx="0" cy="0"/>
        </a:xfrm>
      </p:grpSpPr>
      <p:sp>
        <p:nvSpPr>
          <p:cNvPr id="389" name="Google Shape;38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0" name="Google Shape;39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
        <p:cNvGrpSpPr/>
        <p:nvPr/>
      </p:nvGrpSpPr>
      <p:grpSpPr>
        <a:xfrm>
          <a:off x="0" y="0"/>
          <a:ext cx="0" cy="0"/>
          <a:chOff x="0" y="0"/>
          <a:chExt cx="0" cy="0"/>
        </a:xfrm>
      </p:grpSpPr>
      <p:sp>
        <p:nvSpPr>
          <p:cNvPr id="174" name="Google Shape;17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5" name="Google Shape;17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3"/>
        <p:cNvGrpSpPr/>
        <p:nvPr/>
      </p:nvGrpSpPr>
      <p:grpSpPr>
        <a:xfrm>
          <a:off x="0" y="0"/>
          <a:ext cx="0" cy="0"/>
          <a:chOff x="0" y="0"/>
          <a:chExt cx="0" cy="0"/>
        </a:xfrm>
      </p:grpSpPr>
      <p:sp>
        <p:nvSpPr>
          <p:cNvPr id="434" name="Google Shape;434;gddf3c3c00f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ddf3c3c00f_0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6" name="Google Shape;436;gddf3c3c00f_0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6"/>
        <p:cNvGrpSpPr/>
        <p:nvPr/>
      </p:nvGrpSpPr>
      <p:grpSpPr>
        <a:xfrm>
          <a:off x="0" y="0"/>
          <a:ext cx="0" cy="0"/>
          <a:chOff x="0" y="0"/>
          <a:chExt cx="0" cy="0"/>
        </a:xfrm>
      </p:grpSpPr>
      <p:sp>
        <p:nvSpPr>
          <p:cNvPr id="457" name="Google Shape;457;gddf3c3c00f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ddf3c3c00f_0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9" name="Google Shape;459;gddf3c3c00f_0_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3"/>
        <p:cNvGrpSpPr/>
        <p:nvPr/>
      </p:nvGrpSpPr>
      <p:grpSpPr>
        <a:xfrm>
          <a:off x="0" y="0"/>
          <a:ext cx="0" cy="0"/>
          <a:chOff x="0" y="0"/>
          <a:chExt cx="0" cy="0"/>
        </a:xfrm>
      </p:grpSpPr>
      <p:sp>
        <p:nvSpPr>
          <p:cNvPr id="464" name="Google Shape;464;gddf3c3c00f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ddf3c3c00f_0_1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6" name="Google Shape;466;gddf3c3c00f_0_1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1"/>
        <p:cNvGrpSpPr/>
        <p:nvPr/>
      </p:nvGrpSpPr>
      <p:grpSpPr>
        <a:xfrm>
          <a:off x="0" y="0"/>
          <a:ext cx="0" cy="0"/>
          <a:chOff x="0" y="0"/>
          <a:chExt cx="0" cy="0"/>
        </a:xfrm>
      </p:grpSpPr>
      <p:sp>
        <p:nvSpPr>
          <p:cNvPr id="472" name="Google Shape;472;gddf3c3c00f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ddf3c3c00f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4" name="Google Shape;474;gddf3c3c00f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6"/>
        <p:cNvGrpSpPr/>
        <p:nvPr/>
      </p:nvGrpSpPr>
      <p:grpSpPr>
        <a:xfrm>
          <a:off x="0" y="0"/>
          <a:ext cx="0" cy="0"/>
          <a:chOff x="0" y="0"/>
          <a:chExt cx="0" cy="0"/>
        </a:xfrm>
      </p:grpSpPr>
      <p:sp>
        <p:nvSpPr>
          <p:cNvPr id="487" name="Google Shape;487;gddf3c3c00f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ddf3c3c00f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9" name="Google Shape;489;gddf3c3c00f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5"/>
        <p:cNvGrpSpPr/>
        <p:nvPr/>
      </p:nvGrpSpPr>
      <p:grpSpPr>
        <a:xfrm>
          <a:off x="0" y="0"/>
          <a:ext cx="0" cy="0"/>
          <a:chOff x="0" y="0"/>
          <a:chExt cx="0" cy="0"/>
        </a:xfrm>
      </p:grpSpPr>
      <p:sp>
        <p:nvSpPr>
          <p:cNvPr id="496" name="Google Shape;496;gddf3c3c00f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ddf3c3c00f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8" name="Google Shape;498;gddf3c3c00f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3"/>
        <p:cNvGrpSpPr/>
        <p:nvPr/>
      </p:nvGrpSpPr>
      <p:grpSpPr>
        <a:xfrm>
          <a:off x="0" y="0"/>
          <a:ext cx="0" cy="0"/>
          <a:chOff x="0" y="0"/>
          <a:chExt cx="0" cy="0"/>
        </a:xfrm>
      </p:grpSpPr>
      <p:sp>
        <p:nvSpPr>
          <p:cNvPr id="504" name="Google Shape;504;gddf3c3c00f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ddf3c3c00f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6" name="Google Shape;506;gddf3c3c00f_0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3"/>
        <p:cNvGrpSpPr/>
        <p:nvPr/>
      </p:nvGrpSpPr>
      <p:grpSpPr>
        <a:xfrm>
          <a:off x="0" y="0"/>
          <a:ext cx="0" cy="0"/>
          <a:chOff x="0" y="0"/>
          <a:chExt cx="0" cy="0"/>
        </a:xfrm>
      </p:grpSpPr>
      <p:sp>
        <p:nvSpPr>
          <p:cNvPr id="514" name="Google Shape;514;gddf3c3c00f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ddf3c3c00f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16" name="Google Shape;516;gddf3c3c00f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2"/>
        <p:cNvGrpSpPr/>
        <p:nvPr/>
      </p:nvGrpSpPr>
      <p:grpSpPr>
        <a:xfrm>
          <a:off x="0" y="0"/>
          <a:ext cx="0" cy="0"/>
          <a:chOff x="0" y="0"/>
          <a:chExt cx="0" cy="0"/>
        </a:xfrm>
      </p:grpSpPr>
      <p:sp>
        <p:nvSpPr>
          <p:cNvPr id="523" name="Google Shape;523;gddf3c3c00f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df3c3c00f_0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5" name="Google Shape;525;gddf3c3c00f_0_1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6"/>
        <p:cNvGrpSpPr/>
        <p:nvPr/>
      </p:nvGrpSpPr>
      <p:grpSpPr>
        <a:xfrm>
          <a:off x="0" y="0"/>
          <a:ext cx="0" cy="0"/>
          <a:chOff x="0" y="0"/>
          <a:chExt cx="0" cy="0"/>
        </a:xfrm>
      </p:grpSpPr>
      <p:sp>
        <p:nvSpPr>
          <p:cNvPr id="547" name="Google Shape;54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9" name="Google Shape;549;p2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23-04-2021</a:t>
            </a:r>
            <a:endParaRPr lang="en-US"/>
          </a:p>
        </p:txBody>
      </p:sp>
      <p:sp>
        <p:nvSpPr>
          <p:cNvPr id="550" name="Google Shape;55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3" name="Google Shape;1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
        <p:cNvGrpSpPr/>
        <p:nvPr/>
      </p:nvGrpSpPr>
      <p:grpSpPr>
        <a:xfrm>
          <a:off x="0" y="0"/>
          <a:ext cx="0" cy="0"/>
          <a:chOff x="0" y="0"/>
          <a:chExt cx="0" cy="0"/>
        </a:xfrm>
      </p:grpSpPr>
      <p:sp>
        <p:nvSpPr>
          <p:cNvPr id="189" name="Google Shape;18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0" name="Google Shape;1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
        <p:cNvGrpSpPr/>
        <p:nvPr/>
      </p:nvGrpSpPr>
      <p:grpSpPr>
        <a:xfrm>
          <a:off x="0" y="0"/>
          <a:ext cx="0" cy="0"/>
          <a:chOff x="0" y="0"/>
          <a:chExt cx="0" cy="0"/>
        </a:xfrm>
      </p:grpSpPr>
      <p:sp>
        <p:nvSpPr>
          <p:cNvPr id="196" name="Google Shape;19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3" name="Google Shape;2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1"/>
        <p:cNvGrpSpPr/>
        <p:nvPr/>
      </p:nvGrpSpPr>
      <p:grpSpPr>
        <a:xfrm>
          <a:off x="0" y="0"/>
          <a:ext cx="0" cy="0"/>
          <a:chOff x="0" y="0"/>
          <a:chExt cx="0" cy="0"/>
        </a:xfrm>
      </p:grpSpPr>
      <p:sp>
        <p:nvSpPr>
          <p:cNvPr id="262" name="Google Shape;2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3" name="Google Shape;2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2"/>
        <p:cNvGrpSpPr/>
        <p:nvPr/>
      </p:nvGrpSpPr>
      <p:grpSpPr>
        <a:xfrm>
          <a:off x="0" y="0"/>
          <a:ext cx="0" cy="0"/>
          <a:chOff x="0" y="0"/>
          <a:chExt cx="0" cy="0"/>
        </a:xfrm>
      </p:grpSpPr>
      <p:sp>
        <p:nvSpPr>
          <p:cNvPr id="273" name="Google Shape;27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4" name="Google Shape;2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282" name="Google Shape;28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3" name="Google Shape;2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42"/>
        <p:cNvGrpSpPr/>
        <p:nvPr/>
      </p:nvGrpSpPr>
      <p:grpSpPr>
        <a:xfrm>
          <a:off x="0" y="0"/>
          <a:ext cx="0" cy="0"/>
          <a:chOff x="0" y="0"/>
          <a:chExt cx="0" cy="0"/>
        </a:xfrm>
      </p:grpSpPr>
      <p:sp>
        <p:nvSpPr>
          <p:cNvPr id="43" name="Google Shape;43;p3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45" name="Google Shape;45;p3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2"/>
        <p:cNvGrpSpPr/>
        <p:nvPr/>
      </p:nvGrpSpPr>
      <p:grpSpPr>
        <a:xfrm>
          <a:off x="0" y="0"/>
          <a:ext cx="0" cy="0"/>
          <a:chOff x="0" y="0"/>
          <a:chExt cx="0" cy="0"/>
        </a:xfrm>
      </p:grpSpPr>
      <p:sp>
        <p:nvSpPr>
          <p:cNvPr id="133" name="Google Shape;133;p43"/>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3"/>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135" name="Google Shape;135;p43"/>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136" name="Google Shape;136;p4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4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40" name="Google Shape;140;p43"/>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panose="020B0604020202020204"/>
                <a:ea typeface="Arial" panose="020B0604020202020204"/>
                <a:cs typeface="Arial" panose="020B0604020202020204"/>
                <a:sym typeface="Arial" panose="020B0604020202020204"/>
              </a:rPr>
              <a:t>“</a:t>
            </a:r>
            <a:endParaRPr lang="en-US" sz="8000">
              <a:solidFill>
                <a:schemeClr val="accent1"/>
              </a:solidFill>
              <a:latin typeface="Arial" panose="020B0604020202020204"/>
              <a:ea typeface="Arial" panose="020B0604020202020204"/>
              <a:cs typeface="Arial" panose="020B0604020202020204"/>
              <a:sym typeface="Arial" panose="020B0604020202020204"/>
            </a:endParaRPr>
          </a:p>
        </p:txBody>
      </p:sp>
      <p:sp>
        <p:nvSpPr>
          <p:cNvPr id="141" name="Google Shape;141;p43"/>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panose="020B0604020202020204"/>
                <a:ea typeface="Arial" panose="020B0604020202020204"/>
                <a:cs typeface="Arial" panose="020B0604020202020204"/>
                <a:sym typeface="Arial" panose="020B0604020202020204"/>
              </a:rPr>
              <a:t>”</a:t>
            </a:r>
            <a:endParaRPr lang="en-US" sz="8000">
              <a:solidFill>
                <a:schemeClr val="accen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2"/>
        <p:cNvGrpSpPr/>
        <p:nvPr/>
      </p:nvGrpSpPr>
      <p:grpSpPr>
        <a:xfrm>
          <a:off x="0" y="0"/>
          <a:ext cx="0" cy="0"/>
          <a:chOff x="0" y="0"/>
          <a:chExt cx="0" cy="0"/>
        </a:xfrm>
      </p:grpSpPr>
      <p:sp>
        <p:nvSpPr>
          <p:cNvPr id="143" name="Google Shape;143;p44"/>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4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145" name="Google Shape;145;p4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146" name="Google Shape;146;p4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4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4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150"/>
        <p:cNvGrpSpPr/>
        <p:nvPr/>
      </p:nvGrpSpPr>
      <p:grpSpPr>
        <a:xfrm>
          <a:off x="0" y="0"/>
          <a:ext cx="0" cy="0"/>
          <a:chOff x="0" y="0"/>
          <a:chExt cx="0" cy="0"/>
        </a:xfrm>
      </p:grpSpPr>
      <p:sp>
        <p:nvSpPr>
          <p:cNvPr id="151" name="Google Shape;151;p4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5"/>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153" name="Google Shape;153;p4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4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4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4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157"/>
        <p:cNvGrpSpPr/>
        <p:nvPr/>
      </p:nvGrpSpPr>
      <p:grpSpPr>
        <a:xfrm>
          <a:off x="0" y="0"/>
          <a:ext cx="0" cy="0"/>
          <a:chOff x="0" y="0"/>
          <a:chExt cx="0" cy="0"/>
        </a:xfrm>
      </p:grpSpPr>
      <p:sp>
        <p:nvSpPr>
          <p:cNvPr id="158" name="Google Shape;158;p46"/>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46"/>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160" name="Google Shape;160;p4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4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4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4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71"/>
        <p:cNvGrpSpPr/>
        <p:nvPr/>
      </p:nvGrpSpPr>
      <p:grpSpPr>
        <a:xfrm>
          <a:off x="0" y="0"/>
          <a:ext cx="0" cy="0"/>
          <a:chOff x="0" y="0"/>
          <a:chExt cx="0" cy="0"/>
        </a:xfrm>
      </p:grpSpPr>
      <p:sp>
        <p:nvSpPr>
          <p:cNvPr id="72" name="Google Shape;72;p3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p:txBody>
      </p:sp>
      <p:sp>
        <p:nvSpPr>
          <p:cNvPr id="74" name="Google Shape;74;p35"/>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75" name="Google Shape;75;p35"/>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p:txBody>
      </p:sp>
      <p:sp>
        <p:nvSpPr>
          <p:cNvPr id="76" name="Google Shape;76;p35"/>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77" name="Google Shape;77;p3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81"/>
        <p:cNvGrpSpPr/>
        <p:nvPr/>
      </p:nvGrpSpPr>
      <p:grpSpPr>
        <a:xfrm>
          <a:off x="0" y="0"/>
          <a:ext cx="0" cy="0"/>
          <a:chOff x="0" y="0"/>
          <a:chExt cx="0" cy="0"/>
        </a:xfrm>
      </p:grpSpPr>
      <p:sp>
        <p:nvSpPr>
          <p:cNvPr id="82" name="Google Shape;82;p3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3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87"/>
        <p:cNvGrpSpPr/>
        <p:nvPr/>
      </p:nvGrpSpPr>
      <p:grpSpPr>
        <a:xfrm>
          <a:off x="0" y="0"/>
          <a:ext cx="0" cy="0"/>
          <a:chOff x="0" y="0"/>
          <a:chExt cx="0" cy="0"/>
        </a:xfrm>
      </p:grpSpPr>
      <p:sp>
        <p:nvSpPr>
          <p:cNvPr id="88" name="Google Shape;88;p3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3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panose="020B0502020202020204"/>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8"/>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95" name="Google Shape;95;p38"/>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p:txBody>
      </p:sp>
      <p:sp>
        <p:nvSpPr>
          <p:cNvPr id="96" name="Google Shape;96;p3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3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100"/>
        <p:cNvGrpSpPr/>
        <p:nvPr/>
      </p:nvGrpSpPr>
      <p:grpSpPr>
        <a:xfrm>
          <a:off x="0" y="0"/>
          <a:ext cx="0" cy="0"/>
          <a:chOff x="0" y="0"/>
          <a:chExt cx="0" cy="0"/>
        </a:xfrm>
      </p:grpSpPr>
      <p:sp>
        <p:nvSpPr>
          <p:cNvPr id="101" name="Google Shape;101;p39"/>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panose="020B0502020202020204"/>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9"/>
          <p:cNvSpPr>
            <a:spLocks noGrp="1"/>
          </p:cNvSpPr>
          <p:nvPr>
            <p:ph type="pic" idx="2"/>
          </p:nvPr>
        </p:nvSpPr>
        <p:spPr>
          <a:xfrm>
            <a:off x="2589212" y="634965"/>
            <a:ext cx="8915400" cy="3854970"/>
          </a:xfrm>
          <a:prstGeom prst="rect">
            <a:avLst/>
          </a:prstGeom>
          <a:noFill/>
          <a:ln>
            <a:noFill/>
          </a:ln>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03" name="Google Shape;103;p39"/>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p:txBody>
      </p:sp>
      <p:sp>
        <p:nvSpPr>
          <p:cNvPr id="104" name="Google Shape;104;p3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8"/>
        <p:cNvGrpSpPr/>
        <p:nvPr/>
      </p:nvGrpSpPr>
      <p:grpSpPr>
        <a:xfrm>
          <a:off x="0" y="0"/>
          <a:ext cx="0" cy="0"/>
          <a:chOff x="0" y="0"/>
          <a:chExt cx="0" cy="0"/>
        </a:xfrm>
      </p:grpSpPr>
      <p:sp>
        <p:nvSpPr>
          <p:cNvPr id="109" name="Google Shape;109;p40"/>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0"/>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p:txBody>
      </p:sp>
      <p:sp>
        <p:nvSpPr>
          <p:cNvPr id="111" name="Google Shape;111;p4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4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4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5"/>
        <p:cNvGrpSpPr/>
        <p:nvPr/>
      </p:nvGrpSpPr>
      <p:grpSpPr>
        <a:xfrm>
          <a:off x="0" y="0"/>
          <a:ext cx="0" cy="0"/>
          <a:chOff x="0" y="0"/>
          <a:chExt cx="0" cy="0"/>
        </a:xfrm>
      </p:grpSpPr>
      <p:sp>
        <p:nvSpPr>
          <p:cNvPr id="116" name="Google Shape;116;p41"/>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1"/>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panose="020B0502020202020204"/>
              <a:buNone/>
              <a:defRPr sz="1600">
                <a:solidFill>
                  <a:srgbClr val="7F7F7F"/>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118" name="Google Shape;118;p41"/>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p:txBody>
      </p:sp>
      <p:sp>
        <p:nvSpPr>
          <p:cNvPr id="119" name="Google Shape;119;p4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4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23" name="Google Shape;123;p41"/>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panose="020B0604020202020204"/>
                <a:ea typeface="Arial" panose="020B0604020202020204"/>
                <a:cs typeface="Arial" panose="020B0604020202020204"/>
                <a:sym typeface="Arial" panose="020B0604020202020204"/>
              </a:rPr>
              <a:t>“</a:t>
            </a:r>
            <a:endParaRPr lang="en-US" sz="8000">
              <a:solidFill>
                <a:schemeClr val="accent1"/>
              </a:solidFill>
              <a:latin typeface="Arial" panose="020B0604020202020204"/>
              <a:ea typeface="Arial" panose="020B0604020202020204"/>
              <a:cs typeface="Arial" panose="020B0604020202020204"/>
              <a:sym typeface="Arial" panose="020B0604020202020204"/>
            </a:endParaRPr>
          </a:p>
        </p:txBody>
      </p:sp>
      <p:sp>
        <p:nvSpPr>
          <p:cNvPr id="124" name="Google Shape;124;p41"/>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panose="020B0604020202020204"/>
                <a:ea typeface="Arial" panose="020B0604020202020204"/>
                <a:cs typeface="Arial" panose="020B0604020202020204"/>
                <a:sym typeface="Arial" panose="020B0604020202020204"/>
              </a:rPr>
              <a:t>”</a:t>
            </a:r>
            <a:endParaRPr lang="en-US" sz="8000">
              <a:solidFill>
                <a:schemeClr val="accen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5"/>
        <p:cNvGrpSpPr/>
        <p:nvPr/>
      </p:nvGrpSpPr>
      <p:grpSpPr>
        <a:xfrm>
          <a:off x="0" y="0"/>
          <a:ext cx="0" cy="0"/>
          <a:chOff x="0" y="0"/>
          <a:chExt cx="0" cy="0"/>
        </a:xfrm>
      </p:grpSpPr>
      <p:sp>
        <p:nvSpPr>
          <p:cNvPr id="126" name="Google Shape;126;p42"/>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2"/>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p:txBody>
      </p:sp>
      <p:sp>
        <p:nvSpPr>
          <p:cNvPr id="128" name="Google Shape;128;p4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4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2"/>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42"/>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9"/>
        <p:cNvGrpSpPr/>
        <p:nvPr/>
      </p:nvGrpSpPr>
      <p:grpSpPr>
        <a:xfrm>
          <a:off x="0" y="0"/>
          <a:ext cx="0" cy="0"/>
          <a:chOff x="0" y="0"/>
          <a:chExt cx="0" cy="0"/>
        </a:xfrm>
      </p:grpSpPr>
      <p:grpSp>
        <p:nvGrpSpPr>
          <p:cNvPr id="10" name="Google Shape;10;p30"/>
          <p:cNvGrpSpPr/>
          <p:nvPr/>
        </p:nvGrpSpPr>
        <p:grpSpPr>
          <a:xfrm>
            <a:off x="1" y="228600"/>
            <a:ext cx="2851516" cy="6638628"/>
            <a:chOff x="2487613" y="285750"/>
            <a:chExt cx="2428875" cy="5654676"/>
          </a:xfrm>
        </p:grpSpPr>
        <p:sp>
          <p:nvSpPr>
            <p:cNvPr id="11" name="Google Shape;11;p30"/>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30"/>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30"/>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30"/>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30"/>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30"/>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30"/>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30"/>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30"/>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0"/>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0"/>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0"/>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 name="Google Shape;23;p30"/>
          <p:cNvGrpSpPr/>
          <p:nvPr/>
        </p:nvGrpSpPr>
        <p:grpSpPr>
          <a:xfrm>
            <a:off x="27222" y="157"/>
            <a:ext cx="2356674" cy="6853096"/>
            <a:chOff x="6627813" y="195610"/>
            <a:chExt cx="1952625" cy="5678141"/>
          </a:xfrm>
        </p:grpSpPr>
        <p:sp>
          <p:nvSpPr>
            <p:cNvPr id="24" name="Google Shape;24;p30"/>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0"/>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0"/>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0"/>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0"/>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0"/>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0"/>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0"/>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0"/>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0"/>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0"/>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0"/>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36;p30"/>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3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p:txBody>
      </p:sp>
      <p:sp>
        <p:nvSpPr>
          <p:cNvPr id="38" name="Google Shape;38;p30"/>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spcBef>
                <a:spcPts val="1000"/>
              </a:spcBef>
              <a:spcAft>
                <a:spcPts val="0"/>
              </a:spcAft>
              <a:buClr>
                <a:schemeClr val="accent1"/>
              </a:buClr>
              <a:buSzPts val="1600"/>
              <a:buFont typeface="Noto Sans Symbols"/>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spcBef>
                <a:spcPts val="1000"/>
              </a:spcBef>
              <a:spcAft>
                <a:spcPts val="0"/>
              </a:spcAft>
              <a:buClr>
                <a:schemeClr val="accent1"/>
              </a:buClr>
              <a:buSzPts val="1400"/>
              <a:buFont typeface="Noto Sans Symbols"/>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39" name="Google Shape;39;p3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40" name="Google Shape;40;p3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41" name="Google Shape;41;p3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29.jpeg"/><Relationship Id="rId1" Type="http://schemas.openxmlformats.org/officeDocument/2006/relationships/image" Target="../media/image28.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2.jpeg"/><Relationship Id="rId2" Type="http://schemas.microsoft.com/office/2007/relationships/media" Target="https://www.youtube.com/embed/dzYF0Fs3nvU?feature=oembed" TargetMode="External"/><Relationship Id="rId1" Type="http://schemas.openxmlformats.org/officeDocument/2006/relationships/video" Target="https://www.youtube.com/embed/dzYF0Fs3nvU?feature=oembe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
          <p:cNvSpPr txBox="1">
            <a:spLocks noGrp="1"/>
          </p:cNvSpPr>
          <p:nvPr>
            <p:ph type="title"/>
          </p:nvPr>
        </p:nvSpPr>
        <p:spPr>
          <a:xfrm>
            <a:off x="2592925" y="624110"/>
            <a:ext cx="9084413" cy="128089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168DBA"/>
              </a:buClr>
              <a:buSzPts val="4000"/>
              <a:buFont typeface="Century Gothic" panose="020B0502020202020204"/>
              <a:buNone/>
            </a:pPr>
            <a:r>
              <a:rPr lang="en-US" sz="4000"/>
              <a:t>Drivers Drowsiness Detection System</a:t>
            </a:r>
            <a:endParaRPr sz="4000"/>
          </a:p>
        </p:txBody>
      </p:sp>
      <p:sp>
        <p:nvSpPr>
          <p:cNvPr id="170" name="Google Shape;170;p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en-US" dirty="0"/>
              <a:t>Presented By:</a:t>
            </a:r>
            <a:endParaRPr dirty="0"/>
          </a:p>
          <a:p>
            <a:pPr marL="342900" lvl="0" indent="-342900" algn="l" rtl="0">
              <a:spcBef>
                <a:spcPts val="1000"/>
              </a:spcBef>
              <a:spcAft>
                <a:spcPts val="0"/>
              </a:spcAft>
              <a:buSzPts val="1800"/>
              <a:buFont typeface="Courier New" panose="02070309020205020404"/>
              <a:buChar char="o"/>
            </a:pPr>
            <a:r>
              <a:rPr lang="en-US" dirty="0"/>
              <a:t>Yashaswini Suryawanshi</a:t>
            </a:r>
            <a:endParaRPr dirty="0"/>
          </a:p>
          <a:p>
            <a:pPr marL="342900" lvl="0" indent="-228600" algn="l" rtl="0">
              <a:spcBef>
                <a:spcPts val="1000"/>
              </a:spcBef>
              <a:spcAft>
                <a:spcPts val="0"/>
              </a:spcAft>
              <a:buSzPts val="1800"/>
              <a:buNone/>
            </a:pPr>
            <a:endParaRPr dirty="0"/>
          </a:p>
          <a:p>
            <a:pPr marL="342900" lvl="0" indent="-228600" algn="l" rtl="0">
              <a:spcBef>
                <a:spcPts val="1000"/>
              </a:spcBef>
              <a:spcAft>
                <a:spcPts val="0"/>
              </a:spcAft>
              <a:buSzPts val="1800"/>
              <a:buNone/>
            </a:pPr>
            <a:endParaRPr dirty="0"/>
          </a:p>
          <a:p>
            <a:pPr marL="342900" lvl="0" indent="-228600" algn="l" rtl="0">
              <a:spcBef>
                <a:spcPts val="1000"/>
              </a:spcBef>
              <a:spcAft>
                <a:spcPts val="0"/>
              </a:spcAft>
              <a:buSzPts val="1800"/>
              <a:buNone/>
            </a:pPr>
            <a:endParaRPr dirty="0"/>
          </a:p>
          <a:p>
            <a:pPr marL="3429000" lvl="7" indent="-152400" algn="l" rtl="0">
              <a:spcBef>
                <a:spcPts val="1000"/>
              </a:spcBef>
              <a:spcAft>
                <a:spcPts val="0"/>
              </a:spcAft>
              <a:buSzPts val="1200"/>
              <a:buNone/>
            </a:pPr>
            <a:endParaRPr dirty="0"/>
          </a:p>
          <a:p>
            <a:pPr marL="3429000" lvl="7" indent="-152400" algn="r" rtl="0">
              <a:spcBef>
                <a:spcPts val="1000"/>
              </a:spcBef>
              <a:spcAft>
                <a:spcPts val="0"/>
              </a:spcAft>
              <a:buSzPts val="1200"/>
              <a:buNone/>
            </a:pPr>
            <a:endParaRPr dirty="0"/>
          </a:p>
          <a:p>
            <a:pPr marL="3657600" lvl="8" indent="0" algn="r" rtl="0">
              <a:spcBef>
                <a:spcPts val="1000"/>
              </a:spcBef>
              <a:spcAft>
                <a:spcPts val="0"/>
              </a:spcAft>
              <a:buSzPts val="1800"/>
              <a:buNone/>
            </a:pPr>
            <a:r>
              <a:rPr lang="en-US" sz="1800" dirty="0"/>
              <a:t>Guided</a:t>
            </a:r>
            <a:r>
              <a:rPr lang="en-US" dirty="0"/>
              <a:t> </a:t>
            </a:r>
            <a:r>
              <a:rPr lang="en-US" sz="1800" dirty="0"/>
              <a:t>By:</a:t>
            </a:r>
            <a:endParaRPr dirty="0"/>
          </a:p>
          <a:p>
            <a:pPr marL="3886200" lvl="8" indent="-228600" algn="r" rtl="0">
              <a:spcBef>
                <a:spcPts val="1000"/>
              </a:spcBef>
              <a:spcAft>
                <a:spcPts val="0"/>
              </a:spcAft>
              <a:buSzPts val="1800"/>
              <a:buFont typeface="Courier New" panose="02070309020205020404"/>
              <a:buChar char="o"/>
            </a:pPr>
            <a:r>
              <a:rPr lang="en-US" sz="1800" dirty="0"/>
              <a:t>Prof.S.G.Lade</a:t>
            </a:r>
            <a:endParaRPr dirty="0"/>
          </a:p>
        </p:txBody>
      </p:sp>
      <p:pic>
        <p:nvPicPr>
          <p:cNvPr id="171" name="Google Shape;171;p1"/>
          <p:cNvPicPr preferRelativeResize="0"/>
          <p:nvPr/>
        </p:nvPicPr>
        <p:blipFill rotWithShape="1">
          <a:blip r:embed="rId1"/>
          <a:srcRect/>
          <a:stretch>
            <a:fillRect/>
          </a:stretch>
        </p:blipFill>
        <p:spPr>
          <a:xfrm>
            <a:off x="7829692" y="1914958"/>
            <a:ext cx="3631709" cy="2071140"/>
          </a:xfrm>
          <a:prstGeom prst="ellipse">
            <a:avLst/>
          </a:prstGeom>
          <a:noFill/>
          <a:ln>
            <a:noFill/>
          </a:ln>
        </p:spPr>
      </p:pic>
      <p:sp>
        <p:nvSpPr>
          <p:cNvPr id="172" name="Google Shape;172;p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2"/>
          <a:stretch>
            <a:fillRect/>
          </a:stretch>
        </p:blipFill>
        <p:spPr>
          <a:xfrm>
            <a:off x="2902226" y="3372679"/>
            <a:ext cx="1695906" cy="23190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Realization</a:t>
            </a:r>
            <a:endParaRPr lang="en-IN" dirty="0"/>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dirty="0"/>
              <a:t>The speedy detection and process of information is the main aim of my system. </a:t>
            </a:r>
            <a:endParaRPr lang="en-US" dirty="0"/>
          </a:p>
          <a:p>
            <a:pPr>
              <a:buFont typeface="Wingdings" panose="05000000000000000000" pitchFamily="2" charset="2"/>
              <a:buChar char="v"/>
            </a:pPr>
            <a:r>
              <a:rPr lang="en-US" dirty="0"/>
              <a:t>Following are successive stages of project:</a:t>
            </a:r>
            <a:endParaRPr lang="en-US" dirty="0"/>
          </a:p>
          <a:p>
            <a:pPr>
              <a:buFont typeface="Wingdings" panose="05000000000000000000" pitchFamily="2" charset="2"/>
              <a:buChar char="v"/>
            </a:pPr>
            <a:r>
              <a:rPr lang="en-US" dirty="0"/>
              <a:t>1)Face Detection</a:t>
            </a:r>
            <a:endParaRPr lang="en-US" dirty="0"/>
          </a:p>
          <a:p>
            <a:pPr>
              <a:buFont typeface="Wingdings" panose="05000000000000000000" pitchFamily="2" charset="2"/>
              <a:buChar char="v"/>
            </a:pPr>
            <a:r>
              <a:rPr lang="en-US" dirty="0"/>
              <a:t> 2)Eye &amp; Lips Region Extraction </a:t>
            </a:r>
            <a:endParaRPr lang="en-US" dirty="0"/>
          </a:p>
          <a:p>
            <a:pPr>
              <a:buFont typeface="Wingdings" panose="05000000000000000000" pitchFamily="2" charset="2"/>
              <a:buChar char="v"/>
            </a:pPr>
            <a:r>
              <a:rPr lang="en-US" dirty="0"/>
              <a:t>3)Eye-Blink Detection And Yawn Detection</a:t>
            </a:r>
            <a:endParaRPr lang="en-US" dirty="0"/>
          </a:p>
          <a:p>
            <a:pPr>
              <a:buFont typeface="Wingdings" panose="05000000000000000000" pitchFamily="2" charset="2"/>
              <a:buChar char="v"/>
            </a:pPr>
            <a:r>
              <a:rPr lang="en-US" dirty="0"/>
              <a:t>4)Alarm Generation  </a:t>
            </a:r>
            <a:endParaRPr lang="en-US" dirty="0"/>
          </a:p>
          <a:p>
            <a:pPr>
              <a:buFont typeface="Wingdings" panose="05000000000000000000" pitchFamily="2" charset="2"/>
              <a:buChar char="v"/>
            </a:pPr>
            <a:r>
              <a:rPr lang="en-US" dirty="0"/>
              <a:t>5)Flask Embedding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
          <p:cNvSpPr txBox="1">
            <a:spLocks noGrp="1"/>
          </p:cNvSpPr>
          <p:nvPr>
            <p:ph type="title"/>
          </p:nvPr>
        </p:nvSpPr>
        <p:spPr>
          <a:xfrm>
            <a:off x="2592925" y="624110"/>
            <a:ext cx="8911687" cy="74988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Face Detection</a:t>
            </a:r>
            <a:endParaRPr lang="en-US"/>
          </a:p>
        </p:txBody>
      </p:sp>
      <p:sp>
        <p:nvSpPr>
          <p:cNvPr id="236" name="Google Shape;236;p6"/>
          <p:cNvSpPr/>
          <p:nvPr/>
        </p:nvSpPr>
        <p:spPr>
          <a:xfrm>
            <a:off x="4661941" y="2263515"/>
            <a:ext cx="2518348" cy="569626"/>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237" name="Google Shape;237;p6"/>
          <p:cNvCxnSpPr/>
          <p:nvPr/>
        </p:nvCxnSpPr>
        <p:spPr>
          <a:xfrm>
            <a:off x="5921115" y="2833141"/>
            <a:ext cx="0" cy="419725"/>
          </a:xfrm>
          <a:prstGeom prst="straightConnector1">
            <a:avLst/>
          </a:prstGeom>
          <a:noFill/>
          <a:ln w="9525" cap="rnd" cmpd="sng">
            <a:solidFill>
              <a:srgbClr val="323232"/>
            </a:solidFill>
            <a:prstDash val="solid"/>
            <a:round/>
            <a:headEnd type="none" w="sm" len="sm"/>
            <a:tailEnd type="triangle" w="med" len="med"/>
          </a:ln>
        </p:spPr>
      </p:cxnSp>
      <p:cxnSp>
        <p:nvCxnSpPr>
          <p:cNvPr id="238" name="Google Shape;238;p6"/>
          <p:cNvCxnSpPr/>
          <p:nvPr/>
        </p:nvCxnSpPr>
        <p:spPr>
          <a:xfrm>
            <a:off x="8694295" y="3252866"/>
            <a:ext cx="0" cy="554636"/>
          </a:xfrm>
          <a:prstGeom prst="straightConnector1">
            <a:avLst/>
          </a:prstGeom>
          <a:noFill/>
          <a:ln w="9525" cap="rnd" cmpd="sng">
            <a:solidFill>
              <a:srgbClr val="323232"/>
            </a:solidFill>
            <a:prstDash val="solid"/>
            <a:round/>
            <a:headEnd type="none" w="sm" len="sm"/>
            <a:tailEnd type="triangle" w="med" len="med"/>
          </a:ln>
        </p:spPr>
      </p:cxnSp>
      <p:cxnSp>
        <p:nvCxnSpPr>
          <p:cNvPr id="239" name="Google Shape;239;p6"/>
          <p:cNvCxnSpPr>
            <a:stCxn id="240" idx="2"/>
          </p:cNvCxnSpPr>
          <p:nvPr/>
        </p:nvCxnSpPr>
        <p:spPr>
          <a:xfrm flipH="1">
            <a:off x="6299764" y="4352096"/>
            <a:ext cx="3600" cy="174900"/>
          </a:xfrm>
          <a:prstGeom prst="straightConnector1">
            <a:avLst/>
          </a:prstGeom>
          <a:noFill/>
          <a:ln w="9525" cap="rnd" cmpd="sng">
            <a:solidFill>
              <a:srgbClr val="323232"/>
            </a:solidFill>
            <a:prstDash val="solid"/>
            <a:round/>
            <a:headEnd type="none" w="sm" len="sm"/>
            <a:tailEnd type="triangle" w="med" len="med"/>
          </a:ln>
        </p:spPr>
      </p:cxnSp>
      <p:grpSp>
        <p:nvGrpSpPr>
          <p:cNvPr id="241" name="Google Shape;241;p6"/>
          <p:cNvGrpSpPr/>
          <p:nvPr/>
        </p:nvGrpSpPr>
        <p:grpSpPr>
          <a:xfrm>
            <a:off x="2233534" y="2363348"/>
            <a:ext cx="8319541" cy="3168023"/>
            <a:chOff x="2233534" y="2363348"/>
            <a:chExt cx="8319541" cy="3168023"/>
          </a:xfrm>
        </p:grpSpPr>
        <p:cxnSp>
          <p:nvCxnSpPr>
            <p:cNvPr id="242" name="Google Shape;242;p6"/>
            <p:cNvCxnSpPr/>
            <p:nvPr/>
          </p:nvCxnSpPr>
          <p:spPr>
            <a:xfrm rot="10800000" flipH="1">
              <a:off x="3927423" y="3252866"/>
              <a:ext cx="4766872" cy="29980"/>
            </a:xfrm>
            <a:prstGeom prst="straightConnector1">
              <a:avLst/>
            </a:prstGeom>
            <a:noFill/>
            <a:ln w="9525" cap="rnd" cmpd="sng">
              <a:solidFill>
                <a:srgbClr val="323232"/>
              </a:solidFill>
              <a:prstDash val="solid"/>
              <a:round/>
              <a:headEnd type="none" w="sm" len="sm"/>
              <a:tailEnd type="none" w="sm" len="sm"/>
            </a:ln>
          </p:spPr>
        </p:cxnSp>
        <p:cxnSp>
          <p:nvCxnSpPr>
            <p:cNvPr id="243" name="Google Shape;243;p6"/>
            <p:cNvCxnSpPr/>
            <p:nvPr/>
          </p:nvCxnSpPr>
          <p:spPr>
            <a:xfrm>
              <a:off x="3927423" y="3282846"/>
              <a:ext cx="0" cy="434715"/>
            </a:xfrm>
            <a:prstGeom prst="straightConnector1">
              <a:avLst/>
            </a:prstGeom>
            <a:noFill/>
            <a:ln w="9525" cap="rnd" cmpd="sng">
              <a:solidFill>
                <a:srgbClr val="323232"/>
              </a:solidFill>
              <a:prstDash val="solid"/>
              <a:round/>
              <a:headEnd type="none" w="sm" len="sm"/>
              <a:tailEnd type="triangle" w="med" len="med"/>
            </a:ln>
          </p:spPr>
        </p:cxnSp>
        <p:cxnSp>
          <p:nvCxnSpPr>
            <p:cNvPr id="244" name="Google Shape;244;p6"/>
            <p:cNvCxnSpPr>
              <a:endCxn id="240" idx="0"/>
            </p:cNvCxnSpPr>
            <p:nvPr/>
          </p:nvCxnSpPr>
          <p:spPr>
            <a:xfrm flipH="1">
              <a:off x="6303364" y="3282973"/>
              <a:ext cx="7500" cy="492000"/>
            </a:xfrm>
            <a:prstGeom prst="straightConnector1">
              <a:avLst/>
            </a:prstGeom>
            <a:noFill/>
            <a:ln w="9525" cap="rnd" cmpd="sng">
              <a:solidFill>
                <a:srgbClr val="323232"/>
              </a:solidFill>
              <a:prstDash val="solid"/>
              <a:round/>
              <a:headEnd type="none" w="sm" len="sm"/>
              <a:tailEnd type="triangle" w="med" len="med"/>
            </a:ln>
          </p:spPr>
        </p:cxnSp>
        <p:sp>
          <p:nvSpPr>
            <p:cNvPr id="245" name="Google Shape;245;p6"/>
            <p:cNvSpPr/>
            <p:nvPr/>
          </p:nvSpPr>
          <p:spPr>
            <a:xfrm>
              <a:off x="3043345" y="3717561"/>
              <a:ext cx="1401238" cy="494675"/>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Training Dataset</a:t>
              </a:r>
              <a:endPara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40" name="Google Shape;240;p6"/>
            <p:cNvSpPr/>
            <p:nvPr/>
          </p:nvSpPr>
          <p:spPr>
            <a:xfrm>
              <a:off x="5388966" y="3774973"/>
              <a:ext cx="1828796" cy="577123"/>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Viola Jones Algorithm</a:t>
              </a:r>
              <a:endPara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46" name="Google Shape;246;p6"/>
            <p:cNvSpPr/>
            <p:nvPr/>
          </p:nvSpPr>
          <p:spPr>
            <a:xfrm>
              <a:off x="8154651" y="3828712"/>
              <a:ext cx="1828797" cy="523384"/>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Testing Dataset</a:t>
              </a:r>
              <a:endPara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247" name="Google Shape;247;p6"/>
            <p:cNvCxnSpPr/>
            <p:nvPr/>
          </p:nvCxnSpPr>
          <p:spPr>
            <a:xfrm rot="10800000" flipH="1">
              <a:off x="3102964" y="4477114"/>
              <a:ext cx="6205928" cy="72476"/>
            </a:xfrm>
            <a:prstGeom prst="straightConnector1">
              <a:avLst/>
            </a:prstGeom>
            <a:noFill/>
            <a:ln w="9525" cap="rnd" cmpd="sng">
              <a:solidFill>
                <a:srgbClr val="323232"/>
              </a:solidFill>
              <a:prstDash val="solid"/>
              <a:round/>
              <a:headEnd type="none" w="sm" len="sm"/>
              <a:tailEnd type="none" w="sm" len="sm"/>
            </a:ln>
          </p:spPr>
        </p:cxnSp>
        <p:cxnSp>
          <p:nvCxnSpPr>
            <p:cNvPr id="248" name="Google Shape;248;p6"/>
            <p:cNvCxnSpPr/>
            <p:nvPr/>
          </p:nvCxnSpPr>
          <p:spPr>
            <a:xfrm>
              <a:off x="3102964" y="4549590"/>
              <a:ext cx="0" cy="442135"/>
            </a:xfrm>
            <a:prstGeom prst="straightConnector1">
              <a:avLst/>
            </a:prstGeom>
            <a:noFill/>
            <a:ln w="9525" cap="rnd" cmpd="sng">
              <a:solidFill>
                <a:srgbClr val="323232"/>
              </a:solidFill>
              <a:prstDash val="solid"/>
              <a:round/>
              <a:headEnd type="none" w="sm" len="sm"/>
              <a:tailEnd type="triangle" w="med" len="med"/>
            </a:ln>
          </p:spPr>
        </p:cxnSp>
        <p:cxnSp>
          <p:nvCxnSpPr>
            <p:cNvPr id="249" name="Google Shape;249;p6"/>
            <p:cNvCxnSpPr/>
            <p:nvPr/>
          </p:nvCxnSpPr>
          <p:spPr>
            <a:xfrm>
              <a:off x="9308892" y="4477114"/>
              <a:ext cx="14990" cy="499621"/>
            </a:xfrm>
            <a:prstGeom prst="straightConnector1">
              <a:avLst/>
            </a:prstGeom>
            <a:noFill/>
            <a:ln w="9525" cap="rnd" cmpd="sng">
              <a:solidFill>
                <a:srgbClr val="323232"/>
              </a:solidFill>
              <a:prstDash val="solid"/>
              <a:round/>
              <a:headEnd type="none" w="sm" len="sm"/>
              <a:tailEnd type="triangle" w="med" len="med"/>
            </a:ln>
          </p:spPr>
        </p:cxnSp>
        <p:cxnSp>
          <p:nvCxnSpPr>
            <p:cNvPr id="250" name="Google Shape;250;p6"/>
            <p:cNvCxnSpPr/>
            <p:nvPr/>
          </p:nvCxnSpPr>
          <p:spPr>
            <a:xfrm>
              <a:off x="4819337" y="4549590"/>
              <a:ext cx="0" cy="442135"/>
            </a:xfrm>
            <a:prstGeom prst="straightConnector1">
              <a:avLst/>
            </a:prstGeom>
            <a:noFill/>
            <a:ln w="9525" cap="rnd" cmpd="sng">
              <a:solidFill>
                <a:srgbClr val="323232"/>
              </a:solidFill>
              <a:prstDash val="solid"/>
              <a:round/>
              <a:headEnd type="none" w="sm" len="sm"/>
              <a:tailEnd type="triangle" w="med" len="med"/>
            </a:ln>
          </p:spPr>
        </p:cxnSp>
        <p:cxnSp>
          <p:nvCxnSpPr>
            <p:cNvPr id="251" name="Google Shape;251;p6"/>
            <p:cNvCxnSpPr/>
            <p:nvPr/>
          </p:nvCxnSpPr>
          <p:spPr>
            <a:xfrm>
              <a:off x="6910466" y="4527030"/>
              <a:ext cx="29980" cy="464695"/>
            </a:xfrm>
            <a:prstGeom prst="straightConnector1">
              <a:avLst/>
            </a:prstGeom>
            <a:noFill/>
            <a:ln w="9525" cap="rnd" cmpd="sng">
              <a:solidFill>
                <a:srgbClr val="323232"/>
              </a:solidFill>
              <a:prstDash val="solid"/>
              <a:round/>
              <a:headEnd type="none" w="sm" len="sm"/>
              <a:tailEnd type="triangle" w="med" len="med"/>
            </a:ln>
          </p:spPr>
        </p:cxnSp>
        <p:sp>
          <p:nvSpPr>
            <p:cNvPr id="252" name="Google Shape;252;p6"/>
            <p:cNvSpPr/>
            <p:nvPr/>
          </p:nvSpPr>
          <p:spPr>
            <a:xfrm>
              <a:off x="2233534" y="5013049"/>
              <a:ext cx="1693888" cy="503332"/>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Haar Features</a:t>
              </a:r>
              <a:endPara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3" name="Google Shape;253;p6"/>
            <p:cNvSpPr/>
            <p:nvPr/>
          </p:nvSpPr>
          <p:spPr>
            <a:xfrm>
              <a:off x="4227226" y="4991725"/>
              <a:ext cx="1693889" cy="524656"/>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Integral Image</a:t>
              </a:r>
              <a:endPara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4" name="Google Shape;254;p6"/>
            <p:cNvSpPr/>
            <p:nvPr/>
          </p:nvSpPr>
          <p:spPr>
            <a:xfrm>
              <a:off x="6468254" y="4991725"/>
              <a:ext cx="1888760" cy="539646"/>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Adaboost</a:t>
              </a:r>
              <a:endPara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5" name="Google Shape;255;p6"/>
            <p:cNvSpPr/>
            <p:nvPr/>
          </p:nvSpPr>
          <p:spPr>
            <a:xfrm>
              <a:off x="8694295" y="5028039"/>
              <a:ext cx="1858780" cy="503332"/>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Cascade</a:t>
              </a:r>
              <a:endPara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6" name="Google Shape;256;p6"/>
            <p:cNvSpPr txBox="1"/>
            <p:nvPr/>
          </p:nvSpPr>
          <p:spPr>
            <a:xfrm>
              <a:off x="4819337" y="2363348"/>
              <a:ext cx="2256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Face Detection</a:t>
              </a:r>
              <a:endParaRPr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257" name="Google Shape;257;p6"/>
          <p:cNvSpPr/>
          <p:nvPr/>
        </p:nvSpPr>
        <p:spPr>
          <a:xfrm>
            <a:off x="2598294" y="1591532"/>
            <a:ext cx="89063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rPr>
              <a:t>It covers points ranging from training ,testing and classifying model.</a:t>
            </a:r>
            <a:endPar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8" name="Google Shape;258;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59" name="Google Shape;259;p6"/>
          <p:cNvSpPr txBox="1"/>
          <p:nvPr/>
        </p:nvSpPr>
        <p:spPr>
          <a:xfrm>
            <a:off x="4920961" y="6100997"/>
            <a:ext cx="25699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rPr>
              <a:t>Fig. 1.Face Detection</a:t>
            </a:r>
            <a:endParaRPr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60" name="Google Shape;260;p6"/>
          <p:cNvSpPr txBox="1"/>
          <p:nvPr/>
        </p:nvSpPr>
        <p:spPr>
          <a:xfrm>
            <a:off x="11709675" y="3866750"/>
            <a:ext cx="9805500" cy="114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Haar Features</a:t>
            </a:r>
            <a:endParaRPr lang="en-US"/>
          </a:p>
        </p:txBody>
      </p:sp>
      <p:sp>
        <p:nvSpPr>
          <p:cNvPr id="266" name="Google Shape;266;p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Font typeface="Century Gothic" panose="020B0502020202020204"/>
              <a:buChar char="⮚"/>
            </a:pPr>
            <a:r>
              <a:rPr lang="en-US">
                <a:solidFill>
                  <a:srgbClr val="0E1A1D"/>
                </a:solidFill>
              </a:rPr>
              <a:t>Haar features are similar to these convolution kernels which are used to detect the presence of that feature in the given image.</a:t>
            </a:r>
            <a:endParaRPr lang="en-US">
              <a:solidFill>
                <a:srgbClr val="0E1A1D"/>
              </a:solidFill>
            </a:endParaRPr>
          </a:p>
          <a:p>
            <a:pPr marL="0" lvl="0" indent="0" algn="l" rtl="0">
              <a:spcBef>
                <a:spcPts val="1000"/>
              </a:spcBef>
              <a:spcAft>
                <a:spcPts val="0"/>
              </a:spcAft>
              <a:buSzPts val="1800"/>
              <a:buNone/>
            </a:pPr>
            <a:endParaRPr>
              <a:solidFill>
                <a:srgbClr val="0E1A1D"/>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28600" algn="l" rtl="0">
              <a:spcBef>
                <a:spcPts val="1000"/>
              </a:spcBef>
              <a:spcAft>
                <a:spcPts val="0"/>
              </a:spcAft>
              <a:buSzPts val="1800"/>
              <a:buNone/>
            </a:pPr>
          </a:p>
          <a:p>
            <a:pPr marL="342900" lvl="0" indent="-228600" algn="l" rtl="0">
              <a:spcBef>
                <a:spcPts val="1000"/>
              </a:spcBef>
              <a:spcAft>
                <a:spcPts val="0"/>
              </a:spcAft>
              <a:buSzPts val="1800"/>
              <a:buNone/>
            </a:pPr>
          </a:p>
          <a:p>
            <a:pPr marL="342900" lvl="0" indent="-228600" algn="l" rtl="0">
              <a:spcBef>
                <a:spcPts val="1000"/>
              </a:spcBef>
              <a:spcAft>
                <a:spcPts val="0"/>
              </a:spcAft>
              <a:buSzPts val="1800"/>
              <a:buNone/>
            </a:pPr>
          </a:p>
          <a:p>
            <a:pPr marL="0" lvl="0" indent="0" algn="l" rtl="0">
              <a:spcBef>
                <a:spcPts val="1000"/>
              </a:spcBef>
              <a:spcAft>
                <a:spcPts val="0"/>
              </a:spcAft>
              <a:buSzPts val="1800"/>
              <a:buNone/>
            </a:pPr>
            <a:r>
              <a:rPr lang="en-US"/>
              <a:t>          </a:t>
            </a:r>
            <a:r>
              <a:rPr lang="en-US">
                <a:solidFill>
                  <a:srgbClr val="0E1A1D"/>
                </a:solidFill>
                <a:latin typeface="Times New Roman" panose="02020603050405020304"/>
                <a:ea typeface="Times New Roman" panose="02020603050405020304"/>
                <a:cs typeface="Times New Roman" panose="02020603050405020304"/>
                <a:sym typeface="Times New Roman" panose="02020603050405020304"/>
              </a:rPr>
              <a:t>Haar features used in viola Jones                                   Applied on given image</a:t>
            </a:r>
            <a:endParaRPr lang="en-US">
              <a:solidFill>
                <a:srgbClr val="0E1A1D"/>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67" name="Google Shape;267;p7"/>
          <p:cNvGrpSpPr/>
          <p:nvPr/>
        </p:nvGrpSpPr>
        <p:grpSpPr>
          <a:xfrm>
            <a:off x="2941310" y="3623872"/>
            <a:ext cx="8211203" cy="1295400"/>
            <a:chOff x="2969255" y="3788453"/>
            <a:chExt cx="8211203" cy="1295400"/>
          </a:xfrm>
        </p:grpSpPr>
        <p:pic>
          <p:nvPicPr>
            <p:cNvPr id="268" name="Google Shape;268;p7"/>
            <p:cNvPicPr preferRelativeResize="0"/>
            <p:nvPr/>
          </p:nvPicPr>
          <p:blipFill rotWithShape="1">
            <a:blip r:embed="rId1"/>
            <a:srcRect/>
            <a:stretch>
              <a:fillRect/>
            </a:stretch>
          </p:blipFill>
          <p:spPr>
            <a:xfrm>
              <a:off x="2969255" y="3788453"/>
              <a:ext cx="4886841" cy="1295400"/>
            </a:xfrm>
            <a:prstGeom prst="rect">
              <a:avLst/>
            </a:prstGeom>
            <a:noFill/>
            <a:ln>
              <a:noFill/>
            </a:ln>
          </p:spPr>
        </p:pic>
        <p:pic>
          <p:nvPicPr>
            <p:cNvPr id="269" name="Google Shape;269;p7"/>
            <p:cNvPicPr preferRelativeResize="0"/>
            <p:nvPr/>
          </p:nvPicPr>
          <p:blipFill rotWithShape="1">
            <a:blip r:embed="rId2"/>
            <a:srcRect/>
            <a:stretch>
              <a:fillRect/>
            </a:stretch>
          </p:blipFill>
          <p:spPr>
            <a:xfrm>
              <a:off x="8132458" y="3788453"/>
              <a:ext cx="3048000" cy="1295400"/>
            </a:xfrm>
            <a:prstGeom prst="rect">
              <a:avLst/>
            </a:prstGeom>
            <a:noFill/>
            <a:ln>
              <a:noFill/>
            </a:ln>
          </p:spPr>
        </p:pic>
      </p:grpSp>
      <p:sp>
        <p:nvSpPr>
          <p:cNvPr id="270" name="Google Shape;27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71" name="Google Shape;271;p7"/>
          <p:cNvSpPr txBox="1"/>
          <p:nvPr/>
        </p:nvSpPr>
        <p:spPr>
          <a:xfrm>
            <a:off x="4826833" y="5681272"/>
            <a:ext cx="50145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rPr>
              <a:t>Fig 2. Haar Features and its implementation</a:t>
            </a:r>
            <a:endParaRPr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Haar Features</a:t>
            </a:r>
            <a:endParaRPr lang="en-US"/>
          </a:p>
        </p:txBody>
      </p:sp>
      <p:sp>
        <p:nvSpPr>
          <p:cNvPr id="277" name="Google Shape;277;p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Font typeface="Century Gothic" panose="020B0502020202020204"/>
              <a:buChar char="⮚"/>
            </a:pPr>
            <a:r>
              <a:rPr lang="en-US">
                <a:solidFill>
                  <a:srgbClr val="0E1A1D"/>
                </a:solidFill>
              </a:rPr>
              <a:t>Viola jones algorithm uses  a 24x24 window as the base window size to start evaluating these features in any given image.</a:t>
            </a:r>
            <a:endParaRPr lang="en-US">
              <a:solidFill>
                <a:srgbClr val="0E1A1D"/>
              </a:solidFill>
            </a:endParaRPr>
          </a:p>
          <a:p>
            <a:pPr marL="342900" lvl="0" indent="-342900" algn="l" rtl="0">
              <a:spcBef>
                <a:spcPts val="1000"/>
              </a:spcBef>
              <a:spcAft>
                <a:spcPts val="0"/>
              </a:spcAft>
              <a:buSzPts val="1800"/>
              <a:buFont typeface="Century Gothic" panose="020B0502020202020204"/>
              <a:buChar char="⮚"/>
            </a:pPr>
            <a:r>
              <a:rPr lang="en-US">
                <a:solidFill>
                  <a:srgbClr val="0E1A1D"/>
                </a:solidFill>
              </a:rPr>
              <a:t>If we consider all possible parameters of the haar features like position, scale and type we end up calculating about 160,000+ features in this window.</a:t>
            </a:r>
            <a:endParaRPr lang="en-US">
              <a:solidFill>
                <a:srgbClr val="0E1A1D"/>
              </a:solidFill>
            </a:endParaRPr>
          </a:p>
          <a:p>
            <a:pPr marL="342900" lvl="0" indent="-228600" algn="l" rtl="0">
              <a:spcBef>
                <a:spcPts val="1000"/>
              </a:spcBef>
              <a:spcAft>
                <a:spcPts val="0"/>
              </a:spcAft>
              <a:buSzPts val="1800"/>
              <a:buFont typeface="Noto Sans Symbols"/>
              <a:buNone/>
            </a:pPr>
            <a:endParaRPr>
              <a:solidFill>
                <a:srgbClr val="0E1A1D"/>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p8"/>
          <p:cNvPicPr preferRelativeResize="0"/>
          <p:nvPr/>
        </p:nvPicPr>
        <p:blipFill rotWithShape="1">
          <a:blip r:embed="rId1"/>
          <a:srcRect/>
          <a:stretch>
            <a:fillRect/>
          </a:stretch>
        </p:blipFill>
        <p:spPr>
          <a:xfrm>
            <a:off x="5126628" y="3699075"/>
            <a:ext cx="5181599" cy="2321962"/>
          </a:xfrm>
          <a:prstGeom prst="rect">
            <a:avLst/>
          </a:prstGeom>
          <a:noFill/>
          <a:ln>
            <a:noFill/>
          </a:ln>
        </p:spPr>
      </p:pic>
      <p:sp>
        <p:nvSpPr>
          <p:cNvPr id="279" name="Google Shape;279;p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80" name="Google Shape;280;p8"/>
          <p:cNvSpPr txBox="1"/>
          <p:nvPr/>
        </p:nvSpPr>
        <p:spPr>
          <a:xfrm>
            <a:off x="5126636" y="6139822"/>
            <a:ext cx="23727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rPr>
              <a:t>Fig 3. Haar Features</a:t>
            </a:r>
            <a:endParaRPr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Integral Image</a:t>
            </a:r>
            <a:endParaRPr lang="en-US"/>
          </a:p>
        </p:txBody>
      </p:sp>
      <p:sp>
        <p:nvSpPr>
          <p:cNvPr id="286" name="Google Shape;286;p9"/>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Font typeface="Century Gothic" panose="020B0502020202020204"/>
            </a:pPr>
            <a:r>
              <a:rPr lang="en-US">
                <a:solidFill>
                  <a:srgbClr val="0E1A1D"/>
                </a:solidFill>
              </a:rPr>
              <a:t>In an integral image the value at pixel (x,y) is the sum of pixels above and to the left of (x,y)</a:t>
            </a:r>
            <a:endParaRPr lang="en-US">
              <a:solidFill>
                <a:srgbClr val="0E1A1D"/>
              </a:solidFill>
            </a:endParaRPr>
          </a:p>
          <a:p>
            <a:pPr marL="342900" lvl="0" indent="-228600" algn="l" rtl="0">
              <a:spcBef>
                <a:spcPts val="1000"/>
              </a:spcBef>
              <a:spcAft>
                <a:spcPts val="0"/>
              </a:spcAft>
              <a:buSzPts val="1800"/>
              <a:buNone/>
            </a:pPr>
          </a:p>
        </p:txBody>
      </p:sp>
      <p:pic>
        <p:nvPicPr>
          <p:cNvPr id="287" name="Google Shape;287;p9"/>
          <p:cNvPicPr preferRelativeResize="0"/>
          <p:nvPr/>
        </p:nvPicPr>
        <p:blipFill rotWithShape="1">
          <a:blip r:embed="rId1"/>
          <a:srcRect/>
          <a:stretch>
            <a:fillRect/>
          </a:stretch>
        </p:blipFill>
        <p:spPr>
          <a:xfrm>
            <a:off x="3821243" y="2993840"/>
            <a:ext cx="6096000" cy="2438400"/>
          </a:xfrm>
          <a:prstGeom prst="rect">
            <a:avLst/>
          </a:prstGeom>
          <a:noFill/>
          <a:ln>
            <a:noFill/>
          </a:ln>
        </p:spPr>
      </p:pic>
      <p:sp>
        <p:nvSpPr>
          <p:cNvPr id="288" name="Google Shape;288;p9"/>
          <p:cNvSpPr/>
          <p:nvPr/>
        </p:nvSpPr>
        <p:spPr>
          <a:xfrm flipH="1">
            <a:off x="6136721" y="2993840"/>
            <a:ext cx="45719" cy="1242059"/>
          </a:xfrm>
          <a:prstGeom prst="rect">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9" name="Google Shape;289;p9"/>
          <p:cNvSpPr/>
          <p:nvPr/>
        </p:nvSpPr>
        <p:spPr>
          <a:xfrm>
            <a:off x="4345654" y="4213040"/>
            <a:ext cx="1813926" cy="45719"/>
          </a:xfrm>
          <a:prstGeom prst="rect">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90" name="Google Shape;290;p9"/>
          <p:cNvSpPr txBox="1"/>
          <p:nvPr/>
        </p:nvSpPr>
        <p:spPr>
          <a:xfrm>
            <a:off x="6565692" y="3635734"/>
            <a:ext cx="107929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rPr>
              <a:t>Sum above and to left</a:t>
            </a:r>
            <a:endPar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91" name="Google Shape;291;p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92" name="Google Shape;292;p9"/>
          <p:cNvSpPr txBox="1"/>
          <p:nvPr/>
        </p:nvSpPr>
        <p:spPr>
          <a:xfrm>
            <a:off x="5177642" y="5886339"/>
            <a:ext cx="24673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rPr>
              <a:t>Fig 4. Integral Image</a:t>
            </a:r>
            <a:endParaRPr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Adaboost</a:t>
            </a:r>
            <a:endParaRPr lang="en-US"/>
          </a:p>
        </p:txBody>
      </p:sp>
      <p:sp>
        <p:nvSpPr>
          <p:cNvPr id="298" name="Google Shape;298;p10"/>
          <p:cNvSpPr txBox="1">
            <a:spLocks noGrp="1"/>
          </p:cNvSpPr>
          <p:nvPr>
            <p:ph type="body" idx="1"/>
          </p:nvPr>
        </p:nvSpPr>
        <p:spPr>
          <a:xfrm>
            <a:off x="2589200" y="1905000"/>
            <a:ext cx="8915400" cy="4006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Font typeface="Century Gothic" panose="020B0502020202020204"/>
              <a:buChar char="⮚"/>
            </a:pPr>
            <a:r>
              <a:rPr lang="en-US"/>
              <a:t>As stated previously there can be approximately 160,000 + feature values within a detector at 24x24 base resolution which need to be calculated. But it is to be understood that only few set of features will be useful among all these features to identify a face.</a:t>
            </a:r>
            <a:endParaRPr lang="en-US"/>
          </a:p>
          <a:p>
            <a:pPr marL="342900" lvl="0" indent="-228600" algn="l" rtl="0">
              <a:spcBef>
                <a:spcPts val="1000"/>
              </a:spcBef>
              <a:spcAft>
                <a:spcPts val="0"/>
              </a:spcAft>
              <a:buSzPts val="1800"/>
              <a:buFont typeface="Noto Sans Symbols"/>
              <a:buNone/>
            </a:pP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228600" algn="l" rtl="0">
              <a:spcBef>
                <a:spcPts val="1000"/>
              </a:spcBef>
              <a:spcAft>
                <a:spcPts val="0"/>
              </a:spcAft>
              <a:buSzPts val="1800"/>
              <a:buFont typeface="Noto Sans Symbols"/>
              <a:buNone/>
            </a:pP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228600" algn="l" rtl="0">
              <a:spcBef>
                <a:spcPts val="1000"/>
              </a:spcBef>
              <a:spcAft>
                <a:spcPts val="0"/>
              </a:spcAft>
              <a:buSzPts val="1800"/>
              <a:buFont typeface="Noto Sans Symbols"/>
              <a:buNone/>
            </a:pP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228600" algn="l" rtl="0">
              <a:spcBef>
                <a:spcPts val="1000"/>
              </a:spcBef>
              <a:spcAft>
                <a:spcPts val="0"/>
              </a:spcAft>
              <a:buSzPts val="1800"/>
              <a:buFont typeface="Noto Sans Symbols"/>
              <a:buNone/>
            </a:pP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SzPts val="1800"/>
              <a:buNone/>
            </a:pPr>
            <a:r>
              <a:rPr lang="en-US">
                <a:latin typeface="Times New Roman" panose="02020603050405020304"/>
                <a:ea typeface="Times New Roman" panose="02020603050405020304"/>
                <a:cs typeface="Times New Roman" panose="02020603050405020304"/>
                <a:sym typeface="Times New Roman" panose="02020603050405020304"/>
              </a:rPr>
              <a:t>                All Features                                   Relevant Features               Irrelevant Features</a:t>
            </a:r>
            <a:endParaRPr lang="en-US">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99" name="Google Shape;299;p10"/>
          <p:cNvGrpSpPr/>
          <p:nvPr/>
        </p:nvGrpSpPr>
        <p:grpSpPr>
          <a:xfrm>
            <a:off x="3308324" y="3298486"/>
            <a:ext cx="7759699" cy="1447850"/>
            <a:chOff x="3248363" y="3257736"/>
            <a:chExt cx="7759699" cy="1447850"/>
          </a:xfrm>
        </p:grpSpPr>
        <p:pic>
          <p:nvPicPr>
            <p:cNvPr id="300" name="Google Shape;300;p10"/>
            <p:cNvPicPr preferRelativeResize="0"/>
            <p:nvPr/>
          </p:nvPicPr>
          <p:blipFill rotWithShape="1">
            <a:blip r:embed="rId1"/>
            <a:srcRect/>
            <a:stretch>
              <a:fillRect/>
            </a:stretch>
          </p:blipFill>
          <p:spPr>
            <a:xfrm>
              <a:off x="3248363" y="3339235"/>
              <a:ext cx="2133600" cy="1366351"/>
            </a:xfrm>
            <a:prstGeom prst="rect">
              <a:avLst/>
            </a:prstGeom>
            <a:noFill/>
            <a:ln>
              <a:noFill/>
            </a:ln>
          </p:spPr>
        </p:pic>
        <p:pic>
          <p:nvPicPr>
            <p:cNvPr id="301" name="Google Shape;301;p10"/>
            <p:cNvPicPr preferRelativeResize="0"/>
            <p:nvPr/>
          </p:nvPicPr>
          <p:blipFill rotWithShape="1">
            <a:blip r:embed="rId2"/>
            <a:srcRect b="27587"/>
            <a:stretch>
              <a:fillRect/>
            </a:stretch>
          </p:blipFill>
          <p:spPr>
            <a:xfrm>
              <a:off x="6295870" y="3257736"/>
              <a:ext cx="2475406" cy="1314264"/>
            </a:xfrm>
            <a:prstGeom prst="rect">
              <a:avLst/>
            </a:prstGeom>
            <a:noFill/>
            <a:ln>
              <a:noFill/>
            </a:ln>
          </p:spPr>
        </p:pic>
        <p:pic>
          <p:nvPicPr>
            <p:cNvPr id="302" name="Google Shape;302;p10"/>
            <p:cNvPicPr preferRelativeResize="0"/>
            <p:nvPr/>
          </p:nvPicPr>
          <p:blipFill rotWithShape="1">
            <a:blip r:embed="rId3"/>
            <a:srcRect b="30064"/>
            <a:stretch>
              <a:fillRect/>
            </a:stretch>
          </p:blipFill>
          <p:spPr>
            <a:xfrm>
              <a:off x="8771275" y="3257736"/>
              <a:ext cx="2236787" cy="1269294"/>
            </a:xfrm>
            <a:prstGeom prst="rect">
              <a:avLst/>
            </a:prstGeom>
            <a:noFill/>
            <a:ln>
              <a:noFill/>
            </a:ln>
          </p:spPr>
        </p:pic>
      </p:grpSp>
      <p:sp>
        <p:nvSpPr>
          <p:cNvPr id="303" name="Google Shape;303;p1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04" name="Google Shape;304;p10"/>
          <p:cNvSpPr txBox="1"/>
          <p:nvPr/>
        </p:nvSpPr>
        <p:spPr>
          <a:xfrm>
            <a:off x="4227226" y="5501390"/>
            <a:ext cx="66479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panose="020B0502020202020204"/>
                <a:ea typeface="Century Gothic" panose="020B0502020202020204"/>
                <a:cs typeface="Century Gothic" panose="020B0502020202020204"/>
                <a:sym typeface="Century Gothic" panose="020B0502020202020204"/>
              </a:rPr>
              <a:t>Fig.5. </a:t>
            </a:r>
            <a:r>
              <a:rPr lang="en-US" sz="1800" dirty="0" err="1">
                <a:solidFill>
                  <a:schemeClr val="dk1"/>
                </a:solidFill>
                <a:latin typeface="Century Gothic" panose="020B0502020202020204"/>
                <a:ea typeface="Century Gothic" panose="020B0502020202020204"/>
                <a:cs typeface="Century Gothic" panose="020B0502020202020204"/>
                <a:sym typeface="Century Gothic" panose="020B0502020202020204"/>
              </a:rPr>
              <a:t>Adaboost</a:t>
            </a:r>
            <a:r>
              <a:rPr lang="en-US" sz="1800" dirty="0">
                <a:solidFill>
                  <a:schemeClr val="dk1"/>
                </a:solidFill>
                <a:latin typeface="Century Gothic" panose="020B0502020202020204"/>
                <a:ea typeface="Century Gothic" panose="020B0502020202020204"/>
                <a:cs typeface="Century Gothic" panose="020B0502020202020204"/>
                <a:sym typeface="Century Gothic" panose="020B0502020202020204"/>
              </a:rPr>
              <a:t> algorithm application using </a:t>
            </a:r>
            <a:r>
              <a:rPr lang="en-US" sz="1800" dirty="0" err="1">
                <a:solidFill>
                  <a:schemeClr val="dk1"/>
                </a:solidFill>
                <a:latin typeface="Century Gothic" panose="020B0502020202020204"/>
                <a:ea typeface="Century Gothic" panose="020B0502020202020204"/>
                <a:cs typeface="Century Gothic" panose="020B0502020202020204"/>
                <a:sym typeface="Century Gothic" panose="020B0502020202020204"/>
              </a:rPr>
              <a:t>haar</a:t>
            </a:r>
            <a:r>
              <a:rPr lang="en-US" sz="1800" dirty="0">
                <a:solidFill>
                  <a:schemeClr val="dk1"/>
                </a:solidFill>
                <a:latin typeface="Century Gothic" panose="020B0502020202020204"/>
                <a:ea typeface="Century Gothic" panose="020B0502020202020204"/>
                <a:cs typeface="Century Gothic" panose="020B0502020202020204"/>
                <a:sym typeface="Century Gothic" panose="020B0502020202020204"/>
              </a:rPr>
              <a:t> feature  </a:t>
            </a:r>
            <a:endParaRPr sz="18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Adaboost</a:t>
            </a:r>
            <a:endParaRPr lang="en-US"/>
          </a:p>
        </p:txBody>
      </p:sp>
      <p:sp>
        <p:nvSpPr>
          <p:cNvPr id="310" name="Google Shape;310;p1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11" name="Google Shape;311;p11"/>
          <p:cNvSpPr txBox="1">
            <a:spLocks noGrp="1"/>
          </p:cNvSpPr>
          <p:nvPr>
            <p:ph type="body" idx="1"/>
          </p:nvPr>
        </p:nvSpPr>
        <p:spPr>
          <a:xfrm>
            <a:off x="2589212" y="1573967"/>
            <a:ext cx="8915400" cy="4931764"/>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800"/>
              <a:buFont typeface="Century Gothic" panose="020B0502020202020204"/>
              <a:buChar char="⮚"/>
            </a:pPr>
            <a:r>
              <a:rPr lang="en-US" dirty="0" err="1"/>
              <a:t>Adaboost</a:t>
            </a:r>
            <a:r>
              <a:rPr lang="en-US" dirty="0"/>
              <a:t> is a machine learning algorithm which helps in finding only the best features among all these 160,000+ features. </a:t>
            </a:r>
            <a:endParaRPr dirty="0"/>
          </a:p>
          <a:p>
            <a:pPr marL="342900" lvl="0" indent="-228600" algn="just" rtl="0">
              <a:spcBef>
                <a:spcPts val="1000"/>
              </a:spcBef>
              <a:spcAft>
                <a:spcPts val="0"/>
              </a:spcAft>
              <a:buSzPts val="1800"/>
              <a:buFont typeface="Noto Sans Symbols"/>
              <a:buNone/>
            </a:pPr>
            <a:endParaRPr dirty="0"/>
          </a:p>
          <a:p>
            <a:pPr marL="342900" lvl="0" indent="-342900" algn="just" rtl="0">
              <a:spcBef>
                <a:spcPts val="1000"/>
              </a:spcBef>
              <a:spcAft>
                <a:spcPts val="0"/>
              </a:spcAft>
              <a:buSzPts val="1800"/>
              <a:buFont typeface="Century Gothic" panose="020B0502020202020204"/>
              <a:buChar char="⮚"/>
            </a:pPr>
            <a:r>
              <a:rPr lang="en-US" dirty="0"/>
              <a:t>After these features are found a weighted combination of all these features in used in evaluating and deciding any given window has a face or not. </a:t>
            </a:r>
            <a:endParaRPr dirty="0"/>
          </a:p>
          <a:p>
            <a:pPr marL="342900" lvl="0" indent="-228600" algn="just" rtl="0">
              <a:spcBef>
                <a:spcPts val="1000"/>
              </a:spcBef>
              <a:spcAft>
                <a:spcPts val="0"/>
              </a:spcAft>
              <a:buSzPts val="1800"/>
              <a:buFont typeface="Noto Sans Symbols"/>
              <a:buNone/>
            </a:pPr>
            <a:endParaRPr dirty="0">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12" name="Google Shape;312;p11"/>
          <p:cNvGrpSpPr/>
          <p:nvPr/>
        </p:nvGrpSpPr>
        <p:grpSpPr>
          <a:xfrm>
            <a:off x="3687580" y="4167224"/>
            <a:ext cx="5526733" cy="604386"/>
            <a:chOff x="4706911" y="5606280"/>
            <a:chExt cx="5526733" cy="604386"/>
          </a:xfrm>
        </p:grpSpPr>
        <p:pic>
          <p:nvPicPr>
            <p:cNvPr id="313" name="Google Shape;313;p11"/>
            <p:cNvPicPr preferRelativeResize="0"/>
            <p:nvPr/>
          </p:nvPicPr>
          <p:blipFill rotWithShape="1">
            <a:blip r:embed="rId1"/>
            <a:srcRect/>
            <a:stretch>
              <a:fillRect/>
            </a:stretch>
          </p:blipFill>
          <p:spPr>
            <a:xfrm>
              <a:off x="4706911" y="5606280"/>
              <a:ext cx="5526733" cy="342448"/>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314" name="Google Shape;314;p11"/>
            <p:cNvPicPr preferRelativeResize="0"/>
            <p:nvPr/>
          </p:nvPicPr>
          <p:blipFill rotWithShape="1">
            <a:blip r:embed="rId2"/>
            <a:srcRect/>
            <a:stretch>
              <a:fillRect/>
            </a:stretch>
          </p:blipFill>
          <p:spPr>
            <a:xfrm>
              <a:off x="4994259" y="5983806"/>
              <a:ext cx="205586" cy="21606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315" name="Google Shape;315;p11"/>
            <p:cNvPicPr preferRelativeResize="0"/>
            <p:nvPr/>
          </p:nvPicPr>
          <p:blipFill rotWithShape="1">
            <a:blip r:embed="rId2"/>
            <a:srcRect/>
            <a:stretch>
              <a:fillRect/>
            </a:stretch>
          </p:blipFill>
          <p:spPr>
            <a:xfrm>
              <a:off x="6451747" y="5948728"/>
              <a:ext cx="249237" cy="261938"/>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316" name="Google Shape;316;p11"/>
            <p:cNvPicPr preferRelativeResize="0"/>
            <p:nvPr/>
          </p:nvPicPr>
          <p:blipFill rotWithShape="1">
            <a:blip r:embed="rId2"/>
            <a:srcRect/>
            <a:stretch>
              <a:fillRect/>
            </a:stretch>
          </p:blipFill>
          <p:spPr>
            <a:xfrm>
              <a:off x="7828267" y="5937930"/>
              <a:ext cx="249237" cy="261938"/>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317" name="Google Shape;317;p11"/>
            <p:cNvPicPr preferRelativeResize="0"/>
            <p:nvPr/>
          </p:nvPicPr>
          <p:blipFill rotWithShape="1">
            <a:blip r:embed="rId2"/>
            <a:srcRect/>
            <a:stretch>
              <a:fillRect/>
            </a:stretch>
          </p:blipFill>
          <p:spPr>
            <a:xfrm>
              <a:off x="9080168" y="5937930"/>
              <a:ext cx="249237" cy="261938"/>
            </a:xfrm>
            <a:prstGeom prst="roundRect">
              <a:avLst>
                <a:gd name="adj" fmla="val 16667"/>
              </a:avLst>
            </a:prstGeom>
            <a:noFill/>
            <a:ln>
              <a:noFill/>
            </a:ln>
            <a:effectLst>
              <a:outerShdw blurRad="76200" dist="38100" dir="7800000" algn="tl" rotWithShape="0">
                <a:srgbClr val="000000">
                  <a:alpha val="40000"/>
                </a:srgbClr>
              </a:outerShdw>
            </a:effectLst>
          </p:spPr>
        </p:pic>
      </p:grpSp>
      <p:sp>
        <p:nvSpPr>
          <p:cNvPr id="12" name="TextBox 11"/>
          <p:cNvSpPr txBox="1"/>
          <p:nvPr/>
        </p:nvSpPr>
        <p:spPr>
          <a:xfrm>
            <a:off x="3402118" y="5130144"/>
            <a:ext cx="6097656" cy="307777"/>
          </a:xfrm>
          <a:prstGeom prst="rect">
            <a:avLst/>
          </a:prstGeom>
          <a:noFill/>
        </p:spPr>
        <p:txBody>
          <a:bodyPr wrap="square">
            <a:spAutoFit/>
          </a:bodyPr>
          <a:lstStyle/>
          <a:p>
            <a:pPr marL="0" marR="0" lvl="0" indent="0" algn="l" rtl="0">
              <a:spcBef>
                <a:spcPts val="0"/>
              </a:spcBef>
              <a:spcAft>
                <a:spcPts val="0"/>
              </a:spcAft>
              <a:buNone/>
            </a:pPr>
            <a:r>
              <a:rPr lang="en-US" sz="1400" dirty="0">
                <a:solidFill>
                  <a:schemeClr val="dk1"/>
                </a:solidFill>
                <a:latin typeface="Century Gothic" panose="020B0502020202020204"/>
                <a:ea typeface="Century Gothic" panose="020B0502020202020204"/>
                <a:cs typeface="Century Gothic" panose="020B0502020202020204"/>
                <a:sym typeface="Century Gothic" panose="020B0502020202020204"/>
              </a:rPr>
              <a:t>		Fig.6.  </a:t>
            </a:r>
            <a:r>
              <a:rPr lang="en-US" sz="1400" dirty="0" err="1">
                <a:solidFill>
                  <a:schemeClr val="dk1"/>
                </a:solidFill>
                <a:latin typeface="Century Gothic" panose="020B0502020202020204"/>
                <a:ea typeface="Century Gothic" panose="020B0502020202020204"/>
                <a:cs typeface="Century Gothic" panose="020B0502020202020204"/>
                <a:sym typeface="Century Gothic" panose="020B0502020202020204"/>
              </a:rPr>
              <a:t>Adaboost</a:t>
            </a:r>
            <a:endParaRPr lang="en-US" sz="14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Cascading</a:t>
            </a:r>
            <a:endParaRPr lang="en-US"/>
          </a:p>
        </p:txBody>
      </p:sp>
      <p:sp>
        <p:nvSpPr>
          <p:cNvPr id="323" name="Google Shape;323;p1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fontScale="92500" lnSpcReduction="20000"/>
          </a:bodyPr>
          <a:lstStyle/>
          <a:p>
            <a:pPr marL="342900" lvl="0" indent="-334010" algn="l" rtl="0">
              <a:spcBef>
                <a:spcPts val="0"/>
              </a:spcBef>
              <a:spcAft>
                <a:spcPts val="0"/>
              </a:spcAft>
              <a:buSzPct val="100000"/>
              <a:buFont typeface="Century Gothic" panose="020B0502020202020204"/>
              <a:buChar char="⮚"/>
            </a:pPr>
            <a:r>
              <a:rPr lang="en-US"/>
              <a:t>The basic principle of the Viola-Jones face detection algorithm is to scan the detector many times through the same image – each time with a new size. </a:t>
            </a:r>
            <a:endParaRPr lang="en-US"/>
          </a:p>
          <a:p>
            <a:pPr marL="342900" lvl="0" indent="-228600" algn="l" rtl="0">
              <a:spcBef>
                <a:spcPts val="1000"/>
              </a:spcBef>
              <a:spcAft>
                <a:spcPts val="0"/>
              </a:spcAft>
              <a:buSzPct val="100000"/>
              <a:buFont typeface="Noto Sans Symbols"/>
              <a:buNone/>
            </a:pPr>
          </a:p>
          <a:p>
            <a:pPr marL="342900" lvl="0" indent="-334010" algn="l" rtl="0">
              <a:spcBef>
                <a:spcPts val="1000"/>
              </a:spcBef>
              <a:spcAft>
                <a:spcPts val="0"/>
              </a:spcAft>
              <a:buSzPct val="100000"/>
              <a:buFont typeface="Century Gothic" panose="020B0502020202020204"/>
              <a:buChar char="⮚"/>
            </a:pPr>
            <a:r>
              <a:rPr lang="en-US"/>
              <a:t>Even if an image should contain one or more faces it is obvious that an excessive large amount of the evaluated sub-windows would still be negatives (non-faces).</a:t>
            </a:r>
            <a:endParaRPr lang="en-US"/>
          </a:p>
          <a:p>
            <a:pPr marL="342900" lvl="0" indent="-228600" algn="l" rtl="0">
              <a:spcBef>
                <a:spcPts val="1000"/>
              </a:spcBef>
              <a:spcAft>
                <a:spcPts val="0"/>
              </a:spcAft>
              <a:buSzPct val="100000"/>
              <a:buFont typeface="Noto Sans Symbols"/>
              <a:buNone/>
            </a:pPr>
          </a:p>
          <a:p>
            <a:pPr marL="342900" lvl="0" indent="-334010" algn="l" rtl="0">
              <a:spcBef>
                <a:spcPts val="1000"/>
              </a:spcBef>
              <a:spcAft>
                <a:spcPts val="0"/>
              </a:spcAft>
              <a:buSzPct val="100000"/>
              <a:buFont typeface="Century Gothic" panose="020B0502020202020204"/>
              <a:buChar char="⮚"/>
            </a:pPr>
            <a:r>
              <a:rPr lang="en-US"/>
              <a:t>So the algorithm should concentrate on discarding non-faces quickly and spend more on time on probable face regions.</a:t>
            </a:r>
            <a:endParaRPr lang="en-US"/>
          </a:p>
          <a:p>
            <a:pPr marL="342900" lvl="0" indent="-228600" algn="l" rtl="0">
              <a:spcBef>
                <a:spcPts val="1000"/>
              </a:spcBef>
              <a:spcAft>
                <a:spcPts val="0"/>
              </a:spcAft>
              <a:buSzPct val="100000"/>
              <a:buFont typeface="Noto Sans Symbols"/>
              <a:buNone/>
            </a:pPr>
          </a:p>
          <a:p>
            <a:pPr marL="342900" lvl="0" indent="-334010" algn="l" rtl="0">
              <a:spcBef>
                <a:spcPts val="1000"/>
              </a:spcBef>
              <a:spcAft>
                <a:spcPts val="0"/>
              </a:spcAft>
              <a:buSzPct val="100000"/>
              <a:buFont typeface="Century Gothic" panose="020B0502020202020204"/>
              <a:buChar char="⮚"/>
            </a:pPr>
            <a:r>
              <a:rPr lang="en-US"/>
              <a:t>Hence a single strong classifier formed out of linear combination of all best features is not a good to evaluate on each window because of computation cost.</a:t>
            </a:r>
            <a:endParaRPr lang="en-US"/>
          </a:p>
        </p:txBody>
      </p:sp>
      <p:sp>
        <p:nvSpPr>
          <p:cNvPr id="324" name="Google Shape;324;p1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Cascading</a:t>
            </a:r>
            <a:endParaRPr lang="en-US"/>
          </a:p>
        </p:txBody>
      </p:sp>
      <p:sp>
        <p:nvSpPr>
          <p:cNvPr id="330" name="Google Shape;330;p1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Font typeface="Century Gothic" panose="020B0502020202020204"/>
              <a:buChar char="⮚"/>
            </a:pPr>
            <a:r>
              <a:rPr lang="en-US"/>
              <a:t>Therefore a cascade classifier is used which is composed of stages .</a:t>
            </a:r>
            <a:endParaRPr lang="en-US"/>
          </a:p>
          <a:p>
            <a:pPr marL="342900" lvl="0" indent="-342900" algn="l" rtl="0">
              <a:spcBef>
                <a:spcPts val="1000"/>
              </a:spcBef>
              <a:spcAft>
                <a:spcPts val="0"/>
              </a:spcAft>
              <a:buSzPts val="1800"/>
              <a:buFont typeface="Century Gothic" panose="020B0502020202020204"/>
              <a:buChar char="⮚"/>
            </a:pPr>
            <a:r>
              <a:rPr lang="en-US"/>
              <a:t>Where , The job of each stage is used to determine whether a given sub window is definitely not a face or may be a face. A given sub window is immediately discarded as not a face if it fails in any of the stage.</a:t>
            </a:r>
            <a:endParaRPr lang="en-US"/>
          </a:p>
          <a:p>
            <a:pPr marL="342900" lvl="0" indent="-228600" algn="l" rtl="0">
              <a:spcBef>
                <a:spcPts val="1000"/>
              </a:spcBef>
              <a:spcAft>
                <a:spcPts val="0"/>
              </a:spcAft>
              <a:buSzPts val="1800"/>
              <a:buNone/>
            </a:pPr>
          </a:p>
        </p:txBody>
      </p:sp>
      <p:pic>
        <p:nvPicPr>
          <p:cNvPr id="331" name="Google Shape;331;p13"/>
          <p:cNvPicPr preferRelativeResize="0"/>
          <p:nvPr/>
        </p:nvPicPr>
        <p:blipFill rotWithShape="1">
          <a:blip r:embed="rId1"/>
          <a:srcRect/>
          <a:stretch>
            <a:fillRect/>
          </a:stretch>
        </p:blipFill>
        <p:spPr>
          <a:xfrm>
            <a:off x="3610131" y="3707618"/>
            <a:ext cx="6324600" cy="1631950"/>
          </a:xfrm>
          <a:prstGeom prst="rect">
            <a:avLst/>
          </a:prstGeom>
          <a:noFill/>
          <a:ln>
            <a:noFill/>
          </a:ln>
        </p:spPr>
      </p:pic>
      <p:sp>
        <p:nvSpPr>
          <p:cNvPr id="332" name="Google Shape;332;p1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33" name="Google Shape;333;p13"/>
          <p:cNvSpPr txBox="1"/>
          <p:nvPr/>
        </p:nvSpPr>
        <p:spPr>
          <a:xfrm>
            <a:off x="5320450" y="5588900"/>
            <a:ext cx="3465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dk1"/>
                </a:solidFill>
                <a:latin typeface="Century Gothic" panose="020B0502020202020204"/>
                <a:ea typeface="Century Gothic" panose="020B0502020202020204"/>
                <a:cs typeface="Century Gothic" panose="020B0502020202020204"/>
                <a:sym typeface="Century Gothic" panose="020B0502020202020204"/>
              </a:rPr>
              <a:t>Fig.7. Cascading</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Eye &amp; Lips Region Extraction</a:t>
            </a:r>
            <a:endParaRPr lang="en-IN" dirty="0"/>
          </a:p>
        </p:txBody>
      </p:sp>
      <p:sp>
        <p:nvSpPr>
          <p:cNvPr id="3" name="Text Placeholder 2"/>
          <p:cNvSpPr>
            <a:spLocks noGrp="1"/>
          </p:cNvSpPr>
          <p:nvPr>
            <p:ph type="body" idx="1"/>
          </p:nvPr>
        </p:nvSpPr>
        <p:spPr>
          <a:xfrm>
            <a:off x="2589212" y="2133599"/>
            <a:ext cx="8915400" cy="4396409"/>
          </a:xfrm>
        </p:spPr>
        <p:txBody>
          <a:bodyPr/>
          <a:lstStyle/>
          <a:p>
            <a:pPr>
              <a:buFont typeface="Wingdings" panose="05000000000000000000" pitchFamily="2" charset="2"/>
              <a:buChar char="v"/>
            </a:pPr>
            <a:r>
              <a:rPr lang="en-US" dirty="0"/>
              <a:t>Once the face is detected, now comes the task to detect the facial landmarks in the face using the dlib’s landmark predictor. </a:t>
            </a: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The landmark predictor returns 68 (x, y) coordinates representing different regions of the face, namely – </a:t>
            </a:r>
            <a:endParaRPr lang="en-US" dirty="0"/>
          </a:p>
          <a:p>
            <a:pPr>
              <a:buFont typeface="Wingdings" panose="05000000000000000000" pitchFamily="2" charset="2"/>
              <a:buChar char="v"/>
            </a:pPr>
            <a:r>
              <a:rPr lang="en-US" dirty="0"/>
              <a:t>Mouth</a:t>
            </a:r>
            <a:endParaRPr lang="en-US" dirty="0"/>
          </a:p>
          <a:p>
            <a:pPr>
              <a:buFont typeface="Wingdings" panose="05000000000000000000" pitchFamily="2" charset="2"/>
              <a:buChar char="v"/>
            </a:pPr>
            <a:r>
              <a:rPr lang="en-US" dirty="0"/>
              <a:t>Left eyebrow</a:t>
            </a:r>
            <a:endParaRPr lang="en-US" dirty="0"/>
          </a:p>
          <a:p>
            <a:pPr>
              <a:buFont typeface="Wingdings" panose="05000000000000000000" pitchFamily="2" charset="2"/>
              <a:buChar char="v"/>
            </a:pPr>
            <a:r>
              <a:rPr lang="en-US" dirty="0"/>
              <a:t>Right eyebrow</a:t>
            </a:r>
            <a:endParaRPr lang="en-US" dirty="0"/>
          </a:p>
          <a:p>
            <a:pPr>
              <a:buFont typeface="Wingdings" panose="05000000000000000000" pitchFamily="2" charset="2"/>
              <a:buChar char="v"/>
            </a:pPr>
            <a:r>
              <a:rPr lang="en-US" dirty="0"/>
              <a:t>Right eye </a:t>
            </a:r>
            <a:endParaRPr lang="en-US" dirty="0"/>
          </a:p>
          <a:p>
            <a:pPr>
              <a:buFont typeface="Wingdings" panose="05000000000000000000" pitchFamily="2" charset="2"/>
              <a:buChar char="v"/>
            </a:pPr>
            <a:r>
              <a:rPr lang="en-US" dirty="0"/>
              <a:t>Left eye</a:t>
            </a:r>
            <a:endParaRPr lang="en-US" dirty="0"/>
          </a:p>
          <a:p>
            <a:pPr>
              <a:buFont typeface="Wingdings" panose="05000000000000000000" pitchFamily="2" charset="2"/>
              <a:buChar char="v"/>
            </a:pPr>
            <a:r>
              <a:rPr lang="en-US" dirty="0"/>
              <a:t>Nose &amp; Jaw. </a:t>
            </a:r>
            <a:endParaRPr lang="en-US" dirty="0"/>
          </a:p>
          <a:p>
            <a:pPr>
              <a:buFont typeface="Wingdings" panose="05000000000000000000" pitchFamily="2" charset="2"/>
              <a:buChar char="v"/>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Introduction</a:t>
            </a:r>
            <a:endParaRPr lang="en-US"/>
          </a:p>
        </p:txBody>
      </p:sp>
      <p:sp>
        <p:nvSpPr>
          <p:cNvPr id="178" name="Google Shape;178;p2"/>
          <p:cNvSpPr txBox="1">
            <a:spLocks noGrp="1"/>
          </p:cNvSpPr>
          <p:nvPr>
            <p:ph type="body" idx="1"/>
          </p:nvPr>
        </p:nvSpPr>
        <p:spPr>
          <a:xfrm>
            <a:off x="2592925" y="1905000"/>
            <a:ext cx="8915400" cy="3777622"/>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Wingdings" panose="05000000000000000000" pitchFamily="2" charset="2"/>
              <a:buChar char="v"/>
            </a:pPr>
            <a:r>
              <a:rPr lang="en-US" b="1" dirty="0"/>
              <a:t>Driver’s Drowsiness Detection System </a:t>
            </a:r>
            <a:r>
              <a:rPr lang="en-US" dirty="0"/>
              <a:t>is a car safety technology which helps to prevent accidents caused by the driver getting drowsy. </a:t>
            </a:r>
            <a:endParaRPr lang="en-US" dirty="0"/>
          </a:p>
          <a:p>
            <a:pPr marL="285750" lvl="0" indent="-285750" algn="l" rtl="0">
              <a:spcBef>
                <a:spcPts val="0"/>
              </a:spcBef>
              <a:spcAft>
                <a:spcPts val="0"/>
              </a:spcAft>
              <a:buSzPts val="1800"/>
              <a:buFont typeface="Wingdings" panose="05000000000000000000" pitchFamily="2" charset="2"/>
              <a:buChar char="v"/>
            </a:pPr>
            <a:endParaRPr lang="en-US" dirty="0"/>
          </a:p>
          <a:p>
            <a:pPr marL="285750" lvl="0" indent="-285750" algn="l" rtl="0">
              <a:spcBef>
                <a:spcPts val="0"/>
              </a:spcBef>
              <a:spcAft>
                <a:spcPts val="0"/>
              </a:spcAft>
              <a:buSzPts val="1800"/>
              <a:buFont typeface="Wingdings" panose="05000000000000000000" pitchFamily="2" charset="2"/>
              <a:buChar char="v"/>
            </a:pPr>
            <a:r>
              <a:rPr lang="en-US" dirty="0"/>
              <a:t>According to the National Highway Traffic Safety Administration, every year about 100,000 police-reported crashes involve drowsy driving. These crashes result in more than 1,550 fatalities and 71,000 injuries. The real number may be much higher, however, as it is difficult to determine whether a driver was drowsy at the time of a crash. </a:t>
            </a:r>
            <a:endParaRPr lang="en-US" dirty="0"/>
          </a:p>
          <a:p>
            <a:pPr marL="0" lvl="0" indent="0" algn="l" rtl="0">
              <a:spcBef>
                <a:spcPts val="0"/>
              </a:spcBef>
              <a:spcAft>
                <a:spcPts val="0"/>
              </a:spcAft>
              <a:buSzPts val="1800"/>
              <a:buNone/>
            </a:pPr>
            <a:endParaRPr lang="en-US" dirty="0"/>
          </a:p>
          <a:p>
            <a:pPr marL="285750" lvl="0" indent="-285750" algn="l" rtl="0">
              <a:spcBef>
                <a:spcPts val="0"/>
              </a:spcBef>
              <a:spcAft>
                <a:spcPts val="0"/>
              </a:spcAft>
              <a:buSzPts val="1800"/>
              <a:buFont typeface="Wingdings" panose="05000000000000000000" pitchFamily="2" charset="2"/>
              <a:buChar char="v"/>
            </a:pPr>
            <a:r>
              <a:rPr lang="en-US" dirty="0"/>
              <a:t>To avoid this conditions, I am trying to make driver's life as well as traveler's life easy by integrating a live detection system in running vehicle on road. Driver Drowsiness Detection System (D3S).</a:t>
            </a:r>
            <a:endParaRPr dirty="0"/>
          </a:p>
          <a:p>
            <a:pPr marL="0" lvl="0" indent="0" algn="l" rtl="0">
              <a:spcBef>
                <a:spcPts val="1000"/>
              </a:spcBef>
              <a:spcAft>
                <a:spcPts val="0"/>
              </a:spcAft>
              <a:buSzPts val="1800"/>
              <a:buNone/>
            </a:pPr>
            <a:endParaRPr dirty="0"/>
          </a:p>
        </p:txBody>
      </p:sp>
      <p:sp>
        <p:nvSpPr>
          <p:cNvPr id="179" name="Google Shape;179;p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80" name="Google Shape;180;p2"/>
          <p:cNvSpPr/>
          <p:nvPr/>
        </p:nvSpPr>
        <p:spPr>
          <a:xfrm>
            <a:off x="0" y="90100"/>
            <a:ext cx="65" cy="276999"/>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800"/>
              <a:buFont typeface="Century Gothic" panose="020B0502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Landmark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5" name="Google Shape;340;p15"/>
          <p:cNvPicPr preferRelativeResize="0"/>
          <p:nvPr/>
        </p:nvPicPr>
        <p:blipFill rotWithShape="1">
          <a:blip r:embed="rId1"/>
          <a:srcRect/>
          <a:stretch>
            <a:fillRect/>
          </a:stretch>
        </p:blipFill>
        <p:spPr>
          <a:xfrm>
            <a:off x="2816020" y="2260296"/>
            <a:ext cx="7759216" cy="385227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Box 6"/>
          <p:cNvSpPr txBox="1"/>
          <p:nvPr/>
        </p:nvSpPr>
        <p:spPr>
          <a:xfrm>
            <a:off x="3337063" y="6313973"/>
            <a:ext cx="6097656" cy="307777"/>
          </a:xfrm>
          <a:prstGeom prst="rect">
            <a:avLst/>
          </a:prstGeom>
          <a:noFill/>
        </p:spPr>
        <p:txBody>
          <a:bodyPr wrap="square">
            <a:spAutoFit/>
          </a:bodyPr>
          <a:lstStyle/>
          <a:p>
            <a:pPr marL="0" marR="0" lvl="0" indent="0" algn="l" rtl="0">
              <a:spcBef>
                <a:spcPts val="0"/>
              </a:spcBef>
              <a:spcAft>
                <a:spcPts val="0"/>
              </a:spcAft>
              <a:buNone/>
            </a:pPr>
            <a:r>
              <a:rPr lang="en-US" sz="1400" dirty="0">
                <a:solidFill>
                  <a:schemeClr val="dk1"/>
                </a:solidFill>
                <a:latin typeface="Century Gothic" panose="020B0502020202020204"/>
                <a:ea typeface="Century Gothic" panose="020B0502020202020204"/>
                <a:cs typeface="Century Gothic" panose="020B0502020202020204"/>
                <a:sym typeface="Century Gothic" panose="020B0502020202020204"/>
              </a:rPr>
              <a:t>		Fig.8. </a:t>
            </a:r>
            <a:r>
              <a:rPr lang="en-US" dirty="0">
                <a:solidFill>
                  <a:schemeClr val="dk1"/>
                </a:solidFill>
                <a:latin typeface="Century Gothic" panose="020B0502020202020204"/>
                <a:ea typeface="Century Gothic" panose="020B0502020202020204"/>
                <a:cs typeface="Century Gothic" panose="020B0502020202020204"/>
                <a:sym typeface="Century Gothic" panose="020B0502020202020204"/>
              </a:rPr>
              <a:t>68 Facial Landmark</a:t>
            </a:r>
            <a:endParaRPr lang="en-US" sz="14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Eye Region Extraction</a:t>
            </a:r>
            <a:endParaRPr lang="en-US"/>
          </a:p>
        </p:txBody>
      </p:sp>
      <p:sp>
        <p:nvSpPr>
          <p:cNvPr id="348" name="Google Shape;348;p16"/>
          <p:cNvSpPr txBox="1">
            <a:spLocks noGrp="1"/>
          </p:cNvSpPr>
          <p:nvPr>
            <p:ph type="body" idx="1"/>
          </p:nvPr>
        </p:nvSpPr>
        <p:spPr>
          <a:xfrm>
            <a:off x="2591074" y="2084775"/>
            <a:ext cx="8915400" cy="3777600"/>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Wingdings" panose="05000000000000000000" pitchFamily="2" charset="2"/>
              <a:buChar char="v"/>
            </a:pPr>
            <a:r>
              <a:rPr lang="en-US" dirty="0"/>
              <a:t>Extract the Cartesian coordinates</a:t>
            </a:r>
            <a:endParaRPr dirty="0"/>
          </a:p>
        </p:txBody>
      </p:sp>
      <p:pic>
        <p:nvPicPr>
          <p:cNvPr id="349" name="Google Shape;349;p16"/>
          <p:cNvPicPr preferRelativeResize="0"/>
          <p:nvPr/>
        </p:nvPicPr>
        <p:blipFill rotWithShape="1">
          <a:blip r:embed="rId1"/>
          <a:srcRect/>
          <a:stretch>
            <a:fillRect/>
          </a:stretch>
        </p:blipFill>
        <p:spPr>
          <a:xfrm>
            <a:off x="3490025" y="2895750"/>
            <a:ext cx="6101424" cy="2652000"/>
          </a:xfrm>
          <a:prstGeom prst="rect">
            <a:avLst/>
          </a:prstGeom>
          <a:noFill/>
          <a:ln>
            <a:noFill/>
          </a:ln>
        </p:spPr>
      </p:pic>
      <p:sp>
        <p:nvSpPr>
          <p:cNvPr id="350" name="Google Shape;350;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51" name="Google Shape;351;p16"/>
          <p:cNvSpPr txBox="1"/>
          <p:nvPr/>
        </p:nvSpPr>
        <p:spPr>
          <a:xfrm>
            <a:off x="4905550" y="5710925"/>
            <a:ext cx="3343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dk1"/>
                </a:solidFill>
                <a:latin typeface="Century Gothic" panose="020B0502020202020204"/>
                <a:ea typeface="Century Gothic" panose="020B0502020202020204"/>
                <a:cs typeface="Century Gothic" panose="020B0502020202020204"/>
                <a:sym typeface="Century Gothic" panose="020B0502020202020204"/>
              </a:rPr>
              <a:t>Fig.9. Eye Coordinates </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Eye Blink Detection</a:t>
            </a:r>
            <a:endParaRPr lang="en-US"/>
          </a:p>
        </p:txBody>
      </p:sp>
      <p:sp>
        <p:nvSpPr>
          <p:cNvPr id="357" name="Google Shape;357;p1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Wingdings" panose="05000000000000000000" pitchFamily="2" charset="2"/>
              <a:buChar char="v"/>
            </a:pPr>
            <a:r>
              <a:rPr lang="en-US" dirty="0">
                <a:solidFill>
                  <a:srgbClr val="292929"/>
                </a:solidFill>
                <a:latin typeface="Century Gothic" panose="020B0502020202020204" pitchFamily="34" charset="0"/>
                <a:ea typeface="Arial" panose="020B0604020202020204"/>
                <a:cs typeface="Arial" panose="020B0604020202020204"/>
                <a:sym typeface="Arial" panose="020B0604020202020204"/>
              </a:rPr>
              <a:t>Now that we have detected eyes, let’s focus on detecting blinks. </a:t>
            </a:r>
            <a:endParaRPr lang="en-US" dirty="0">
              <a:solidFill>
                <a:srgbClr val="292929"/>
              </a:solidFill>
              <a:latin typeface="Century Gothic" panose="020B0502020202020204" pitchFamily="34" charset="0"/>
              <a:ea typeface="Arial" panose="020B0604020202020204"/>
              <a:cs typeface="Arial" panose="020B0604020202020204"/>
              <a:sym typeface="Arial" panose="020B0604020202020204"/>
            </a:endParaRPr>
          </a:p>
          <a:p>
            <a:pPr marL="285750" lvl="0" indent="-285750" algn="l" rtl="0">
              <a:spcBef>
                <a:spcPts val="0"/>
              </a:spcBef>
              <a:spcAft>
                <a:spcPts val="0"/>
              </a:spcAft>
              <a:buSzPts val="1800"/>
              <a:buFont typeface="Wingdings" panose="05000000000000000000" pitchFamily="2" charset="2"/>
              <a:buChar char="v"/>
            </a:pPr>
            <a:endParaRPr lang="en-US" dirty="0">
              <a:solidFill>
                <a:srgbClr val="292929"/>
              </a:solidFill>
              <a:latin typeface="Arial" panose="020B0604020202020204"/>
              <a:cs typeface="Arial" panose="020B0604020202020204"/>
              <a:sym typeface="Arial" panose="020B0604020202020204"/>
            </a:endParaRPr>
          </a:p>
          <a:p>
            <a:pPr marL="285750" lvl="0" indent="-285750" algn="l" rtl="0">
              <a:spcBef>
                <a:spcPts val="0"/>
              </a:spcBef>
              <a:spcAft>
                <a:spcPts val="0"/>
              </a:spcAft>
              <a:buSzPts val="1800"/>
              <a:buFont typeface="Wingdings" panose="05000000000000000000" pitchFamily="2" charset="2"/>
              <a:buChar char="v"/>
            </a:pPr>
            <a:r>
              <a:rPr lang="en-US" dirty="0"/>
              <a:t>We are going to use the horizontal length to vertical length ratio of the imaginary bounding box of the eye. This will be the </a:t>
            </a:r>
            <a:r>
              <a:rPr lang="en-US" b="1" dirty="0">
                <a:latin typeface="Arial" panose="020B0604020202020204"/>
                <a:ea typeface="Arial" panose="020B0604020202020204"/>
                <a:cs typeface="Arial" panose="020B0604020202020204"/>
                <a:sym typeface="Arial" panose="020B0604020202020204"/>
              </a:rPr>
              <a:t>blink ratio</a:t>
            </a:r>
            <a:r>
              <a:rPr lang="en-US" dirty="0"/>
              <a:t>.</a:t>
            </a:r>
            <a:endParaRPr dirty="0"/>
          </a:p>
          <a:p>
            <a:pPr marL="342900" lvl="0" indent="-228600" algn="l" rtl="0">
              <a:spcBef>
                <a:spcPts val="1000"/>
              </a:spcBef>
              <a:spcAft>
                <a:spcPts val="0"/>
              </a:spcAft>
              <a:buSzPts val="1800"/>
              <a:buNone/>
            </a:pPr>
            <a:endParaRPr dirty="0"/>
          </a:p>
        </p:txBody>
      </p:sp>
      <p:pic>
        <p:nvPicPr>
          <p:cNvPr id="358" name="Google Shape;358;p17"/>
          <p:cNvPicPr preferRelativeResize="0"/>
          <p:nvPr/>
        </p:nvPicPr>
        <p:blipFill rotWithShape="1">
          <a:blip r:embed="rId1"/>
          <a:srcRect/>
          <a:stretch>
            <a:fillRect/>
          </a:stretch>
        </p:blipFill>
        <p:spPr>
          <a:xfrm>
            <a:off x="3440876" y="3731125"/>
            <a:ext cx="4710600" cy="14736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59" name="Google Shape;359;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60" name="Google Shape;360;p17"/>
          <p:cNvSpPr txBox="1"/>
          <p:nvPr/>
        </p:nvSpPr>
        <p:spPr>
          <a:xfrm>
            <a:off x="4368625" y="5442475"/>
            <a:ext cx="2123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dk1"/>
                </a:solidFill>
                <a:latin typeface="Century Gothic" panose="020B0502020202020204"/>
                <a:ea typeface="Century Gothic" panose="020B0502020202020204"/>
                <a:cs typeface="Century Gothic" panose="020B0502020202020204"/>
                <a:sym typeface="Century Gothic" panose="020B0502020202020204"/>
              </a:rPr>
              <a:t>Fig.10. Blink</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Eye Blink Classification</a:t>
            </a:r>
            <a:endParaRPr lang="en-US"/>
          </a:p>
        </p:txBody>
      </p:sp>
      <p:pic>
        <p:nvPicPr>
          <p:cNvPr id="368" name="Google Shape;368;p19"/>
          <p:cNvPicPr preferRelativeResize="0"/>
          <p:nvPr/>
        </p:nvPicPr>
        <p:blipFill rotWithShape="1">
          <a:blip r:embed="rId1"/>
          <a:srcRect/>
          <a:stretch>
            <a:fillRect/>
          </a:stretch>
        </p:blipFill>
        <p:spPr>
          <a:xfrm>
            <a:off x="5231237" y="4261313"/>
            <a:ext cx="6187976" cy="1383375"/>
          </a:xfrm>
          <a:prstGeom prst="rect">
            <a:avLst/>
          </a:prstGeom>
          <a:noFill/>
          <a:ln>
            <a:noFill/>
          </a:ln>
        </p:spPr>
      </p:pic>
      <p:pic>
        <p:nvPicPr>
          <p:cNvPr id="369" name="Google Shape;369;p19"/>
          <p:cNvPicPr preferRelativeResize="0"/>
          <p:nvPr/>
        </p:nvPicPr>
        <p:blipFill rotWithShape="1">
          <a:blip r:embed="rId2"/>
          <a:srcRect/>
          <a:stretch>
            <a:fillRect/>
          </a:stretch>
        </p:blipFill>
        <p:spPr>
          <a:xfrm>
            <a:off x="3143176" y="2014686"/>
            <a:ext cx="5182049" cy="1722269"/>
          </a:xfrm>
          <a:prstGeom prst="rect">
            <a:avLst/>
          </a:prstGeom>
          <a:noFill/>
          <a:ln>
            <a:noFill/>
          </a:ln>
        </p:spPr>
      </p:pic>
      <p:sp>
        <p:nvSpPr>
          <p:cNvPr id="370" name="Google Shape;370;p1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ddf3c3c00f_0_0"/>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Mouth Region Extraction &amp; Yawn Detection</a:t>
            </a:r>
            <a:endParaRPr lang="en-US"/>
          </a:p>
        </p:txBody>
      </p:sp>
      <p:sp>
        <p:nvSpPr>
          <p:cNvPr id="377" name="Google Shape;377;gddf3c3c00f_0_0"/>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378" name="Google Shape;378;gddf3c3c00f_0_0"/>
          <p:cNvPicPr preferRelativeResize="0"/>
          <p:nvPr/>
        </p:nvPicPr>
        <p:blipFill>
          <a:blip r:embed="rId1"/>
          <a:stretch>
            <a:fillRect/>
          </a:stretch>
        </p:blipFill>
        <p:spPr>
          <a:xfrm>
            <a:off x="2773400" y="1905100"/>
            <a:ext cx="8731326" cy="3708225"/>
          </a:xfrm>
          <a:prstGeom prst="rect">
            <a:avLst/>
          </a:prstGeom>
          <a:noFill/>
          <a:ln>
            <a:noFill/>
          </a:ln>
        </p:spPr>
      </p:pic>
      <p:sp>
        <p:nvSpPr>
          <p:cNvPr id="379" name="Google Shape;379;gddf3c3c00f_0_0"/>
          <p:cNvSpPr txBox="1"/>
          <p:nvPr/>
        </p:nvSpPr>
        <p:spPr>
          <a:xfrm>
            <a:off x="6540725" y="5842200"/>
            <a:ext cx="1806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dk1"/>
                </a:solidFill>
                <a:latin typeface="Century Gothic" panose="020B0502020202020204"/>
                <a:ea typeface="Century Gothic" panose="020B0502020202020204"/>
                <a:cs typeface="Century Gothic" panose="020B0502020202020204"/>
                <a:sym typeface="Century Gothic" panose="020B0502020202020204"/>
              </a:rPr>
              <a:t>Fig.11. MAR</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ddf3c3c00f_0_16"/>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Alarm Generation</a:t>
            </a:r>
            <a:endParaRPr lang="en-US"/>
          </a:p>
        </p:txBody>
      </p:sp>
      <p:sp>
        <p:nvSpPr>
          <p:cNvPr id="386" name="Google Shape;386;gddf3c3c00f_0_16"/>
          <p:cNvSpPr txBox="1">
            <a:spLocks noGrp="1"/>
          </p:cNvSpPr>
          <p:nvPr>
            <p:ph type="body" idx="1"/>
          </p:nvPr>
        </p:nvSpPr>
        <p:spPr>
          <a:xfrm>
            <a:off x="2941982" y="1561975"/>
            <a:ext cx="8562615" cy="4349100"/>
          </a:xfrm>
          <a:prstGeom prst="rect">
            <a:avLst/>
          </a:prstGeom>
        </p:spPr>
        <p:txBody>
          <a:bodyPr spcFirstLastPara="1" wrap="square" lIns="91425" tIns="45700" rIns="91425" bIns="45700" anchor="t" anchorCtr="0">
            <a:normAutofit/>
          </a:bodyPr>
          <a:lstStyle/>
          <a:p>
            <a:pPr marL="0" marR="19050" lvl="0" indent="0" algn="l" rtl="0">
              <a:spcBef>
                <a:spcPts val="2445"/>
              </a:spcBef>
              <a:spcAft>
                <a:spcPts val="0"/>
              </a:spcAft>
              <a:buNone/>
            </a:pPr>
            <a:endParaRPr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19050" lvl="0" indent="-285750" algn="l" rtl="0">
              <a:spcBef>
                <a:spcPts val="2445"/>
              </a:spcBef>
              <a:spcAft>
                <a:spcPts val="0"/>
              </a:spcAft>
              <a:buFont typeface="Wingdings" panose="05000000000000000000" pitchFamily="2" charset="2"/>
              <a:buChar char="v"/>
            </a:pPr>
            <a:r>
              <a:rPr lang="en-US" dirty="0">
                <a:solidFill>
                  <a:schemeClr val="dk1"/>
                </a:solidFill>
                <a:latin typeface="Century Gothic" panose="020B0502020202020204" pitchFamily="34" charset="0"/>
                <a:ea typeface="Times New Roman" panose="02020603050405020304"/>
                <a:cs typeface="Times New Roman" panose="02020603050405020304"/>
                <a:sym typeface="Times New Roman" panose="02020603050405020304"/>
              </a:rPr>
              <a:t>EAR = (A + B) / (2.0 * C)</a:t>
            </a:r>
            <a:endParaRPr dirty="0">
              <a:solidFill>
                <a:schemeClr val="dk1"/>
              </a:solidFill>
              <a:latin typeface="Century Gothic" panose="020B0502020202020204" pitchFamily="34" charset="0"/>
              <a:ea typeface="Times New Roman" panose="02020603050405020304"/>
              <a:cs typeface="Times New Roman" panose="02020603050405020304"/>
              <a:sym typeface="Times New Roman" panose="02020603050405020304"/>
            </a:endParaRPr>
          </a:p>
          <a:p>
            <a:pPr marL="0" marR="19050" lvl="0" indent="0" algn="l" rtl="0">
              <a:spcBef>
                <a:spcPts val="2445"/>
              </a:spcBef>
              <a:spcAft>
                <a:spcPts val="0"/>
              </a:spcAft>
              <a:buNone/>
            </a:pPr>
            <a:r>
              <a:rPr lang="en-US" dirty="0">
                <a:solidFill>
                  <a:schemeClr val="dk1"/>
                </a:solidFill>
                <a:latin typeface="Century Gothic" panose="020B0502020202020204" pitchFamily="34" charset="0"/>
                <a:ea typeface="Times New Roman" panose="02020603050405020304"/>
                <a:cs typeface="Times New Roman" panose="02020603050405020304"/>
                <a:sym typeface="Times New Roman" panose="02020603050405020304"/>
              </a:rPr>
              <a:t>EAR &lt; = 0.2 ,Blink is detected hence alarm gets triggered.</a:t>
            </a:r>
            <a:endParaRPr dirty="0">
              <a:solidFill>
                <a:schemeClr val="dk1"/>
              </a:solidFill>
              <a:latin typeface="Century Gothic" panose="020B0502020202020204" pitchFamily="34" charset="0"/>
              <a:ea typeface="Times New Roman" panose="02020603050405020304"/>
              <a:cs typeface="Times New Roman" panose="02020603050405020304"/>
              <a:sym typeface="Times New Roman" panose="02020603050405020304"/>
            </a:endParaRPr>
          </a:p>
          <a:p>
            <a:pPr marL="0" marR="19050" lvl="0" indent="0" algn="l" rtl="0">
              <a:spcBef>
                <a:spcPts val="2445"/>
              </a:spcBef>
              <a:spcAft>
                <a:spcPts val="0"/>
              </a:spcAft>
              <a:buNone/>
            </a:pPr>
            <a:endParaRPr dirty="0">
              <a:solidFill>
                <a:schemeClr val="dk1"/>
              </a:solidFill>
              <a:latin typeface="Century Gothic" panose="020B0502020202020204" pitchFamily="34" charset="0"/>
              <a:ea typeface="Times New Roman" panose="02020603050405020304"/>
              <a:cs typeface="Times New Roman" panose="02020603050405020304"/>
              <a:sym typeface="Times New Roman" panose="02020603050405020304"/>
            </a:endParaRPr>
          </a:p>
          <a:p>
            <a:pPr marL="285750" marR="19050" lvl="0" indent="-285750" algn="l" rtl="0">
              <a:spcBef>
                <a:spcPts val="2445"/>
              </a:spcBef>
              <a:spcAft>
                <a:spcPts val="0"/>
              </a:spcAft>
              <a:buFont typeface="Wingdings" panose="05000000000000000000" pitchFamily="2" charset="2"/>
              <a:buChar char="v"/>
            </a:pPr>
            <a:r>
              <a:rPr lang="en-US" dirty="0">
                <a:solidFill>
                  <a:schemeClr val="dk1"/>
                </a:solidFill>
                <a:latin typeface="Century Gothic" panose="020B0502020202020204" pitchFamily="34" charset="0"/>
                <a:ea typeface="Times New Roman" panose="02020603050405020304"/>
                <a:cs typeface="Times New Roman" panose="02020603050405020304"/>
                <a:sym typeface="Times New Roman" panose="02020603050405020304"/>
              </a:rPr>
              <a:t>MAR&gt;14,Yawn is  detected hence alarm gets triggered.</a:t>
            </a:r>
            <a:endParaRPr dirty="0">
              <a:solidFill>
                <a:schemeClr val="dk1"/>
              </a:solidFill>
              <a:latin typeface="Century Gothic" panose="020B0502020202020204" pitchFamily="34" charset="0"/>
              <a:ea typeface="Times New Roman" panose="02020603050405020304"/>
              <a:cs typeface="Times New Roman" panose="02020603050405020304"/>
              <a:sym typeface="Times New Roman" panose="02020603050405020304"/>
            </a:endParaRPr>
          </a:p>
          <a:p>
            <a:pPr marL="0" marR="19050" lvl="0" indent="0" algn="l" rtl="0">
              <a:spcBef>
                <a:spcPts val="2445"/>
              </a:spcBef>
              <a:spcAft>
                <a:spcPts val="0"/>
              </a:spcAft>
              <a:buClr>
                <a:schemeClr val="dk1"/>
              </a:buClr>
              <a:buSzPts val="1100"/>
              <a:buFont typeface="Arial" panose="020B0604020202020204"/>
              <a:buNone/>
            </a:pPr>
            <a:endParaRPr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87" name="Google Shape;387;gddf3c3c00f_0_16"/>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9517" y="2788555"/>
            <a:ext cx="8911687" cy="1280890"/>
          </a:xfrm>
        </p:spPr>
        <p:txBody>
          <a:bodyPr/>
          <a:lstStyle/>
          <a:p>
            <a:r>
              <a:rPr lang="en-US" dirty="0"/>
              <a:t>	Implementation Details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391"/>
        <p:cNvGrpSpPr/>
        <p:nvPr/>
      </p:nvGrpSpPr>
      <p:grpSpPr>
        <a:xfrm>
          <a:off x="0" y="0"/>
          <a:ext cx="0" cy="0"/>
          <a:chOff x="0" y="0"/>
          <a:chExt cx="0" cy="0"/>
        </a:xfrm>
      </p:grpSpPr>
      <p:sp>
        <p:nvSpPr>
          <p:cNvPr id="392" name="Google Shape;392;p20"/>
          <p:cNvSpPr txBox="1">
            <a:spLocks noGrp="1"/>
          </p:cNvSpPr>
          <p:nvPr>
            <p:ph type="title"/>
          </p:nvPr>
        </p:nvSpPr>
        <p:spPr>
          <a:xfrm>
            <a:off x="2592926" y="624110"/>
            <a:ext cx="4633466"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dirty="0"/>
              <a:t>Flask:</a:t>
            </a:r>
            <a:endParaRPr dirty="0"/>
          </a:p>
        </p:txBody>
      </p:sp>
      <p:sp>
        <p:nvSpPr>
          <p:cNvPr id="393" name="Google Shape;393;p2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None/>
            </a:pPr>
            <a:fld id="{00000000-1234-1234-1234-123412341234}" type="slidenum">
              <a:rPr lang="en-US" sz="1900"/>
            </a:fld>
            <a:endParaRPr sz="1900"/>
          </a:p>
        </p:txBody>
      </p:sp>
      <p:sp>
        <p:nvSpPr>
          <p:cNvPr id="394" name="Google Shape;394;p20"/>
          <p:cNvSpPr txBox="1">
            <a:spLocks noGrp="1"/>
          </p:cNvSpPr>
          <p:nvPr>
            <p:ph type="body" idx="1"/>
          </p:nvPr>
        </p:nvSpPr>
        <p:spPr>
          <a:xfrm>
            <a:off x="2589213" y="2040467"/>
            <a:ext cx="4637179" cy="387075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Font typeface="Wingdings" panose="05000000000000000000" pitchFamily="2" charset="2"/>
              <a:buChar char="v"/>
            </a:pPr>
            <a:r>
              <a:rPr lang="en-US" b="0" i="0" dirty="0">
                <a:latin typeface="Century Gothic" panose="020B0502020202020204" pitchFamily="34" charset="0"/>
                <a:ea typeface="Arial" panose="020B0604020202020204"/>
                <a:cs typeface="Arial" panose="020B0604020202020204"/>
                <a:sym typeface="Arial" panose="020B0604020202020204"/>
              </a:rPr>
              <a:t>Flask is a micro web framework written in Python.</a:t>
            </a:r>
            <a:endParaRPr lang="en-US" b="0" i="0" dirty="0">
              <a:latin typeface="Century Gothic" panose="020B0502020202020204" pitchFamily="34" charset="0"/>
              <a:ea typeface="Arial" panose="020B0604020202020204"/>
              <a:cs typeface="Arial" panose="020B0604020202020204"/>
              <a:sym typeface="Arial" panose="020B0604020202020204"/>
            </a:endParaRPr>
          </a:p>
          <a:p>
            <a:pPr marL="342900" lvl="0" indent="-342900" algn="l" rtl="0">
              <a:spcBef>
                <a:spcPts val="0"/>
              </a:spcBef>
              <a:spcAft>
                <a:spcPts val="0"/>
              </a:spcAft>
              <a:buSzPts val="1800"/>
              <a:buFont typeface="Wingdings" panose="05000000000000000000" pitchFamily="2" charset="2"/>
              <a:buChar char="v"/>
            </a:pPr>
            <a:endParaRPr lang="en-US" b="0" i="0" dirty="0">
              <a:latin typeface="Century Gothic" panose="020B0502020202020204" pitchFamily="34" charset="0"/>
              <a:ea typeface="Arial" panose="020B0604020202020204"/>
              <a:cs typeface="Arial" panose="020B0604020202020204"/>
              <a:sym typeface="Arial" panose="020B0604020202020204"/>
            </a:endParaRPr>
          </a:p>
          <a:p>
            <a:pPr marL="342900" lvl="0" indent="-342900" algn="l" rtl="0">
              <a:spcBef>
                <a:spcPts val="0"/>
              </a:spcBef>
              <a:spcAft>
                <a:spcPts val="0"/>
              </a:spcAft>
              <a:buSzPts val="1800"/>
              <a:buFont typeface="Wingdings" panose="05000000000000000000" pitchFamily="2" charset="2"/>
              <a:buChar char="v"/>
            </a:pPr>
            <a:r>
              <a:rPr lang="en-US" b="0" i="0" dirty="0">
                <a:latin typeface="Century Gothic" panose="020B0502020202020204" pitchFamily="34" charset="0"/>
                <a:ea typeface="Arial" panose="020B0604020202020204"/>
                <a:cs typeface="Arial" panose="020B0604020202020204"/>
                <a:sym typeface="Arial" panose="020B0604020202020204"/>
              </a:rPr>
              <a:t> It is classified as a microframework because it does not require particular tools or libraries. </a:t>
            </a:r>
            <a:endParaRPr lang="en-US" b="0" i="0" dirty="0">
              <a:latin typeface="Century Gothic" panose="020B0502020202020204" pitchFamily="34" charset="0"/>
              <a:ea typeface="Arial" panose="020B0604020202020204"/>
              <a:cs typeface="Arial" panose="020B0604020202020204"/>
              <a:sym typeface="Arial" panose="020B0604020202020204"/>
            </a:endParaRPr>
          </a:p>
          <a:p>
            <a:pPr marL="342900" lvl="0" indent="-342900" algn="l" rtl="0">
              <a:spcBef>
                <a:spcPts val="0"/>
              </a:spcBef>
              <a:spcAft>
                <a:spcPts val="0"/>
              </a:spcAft>
              <a:buSzPts val="1800"/>
              <a:buFont typeface="Wingdings" panose="05000000000000000000" pitchFamily="2" charset="2"/>
              <a:buChar char="v"/>
            </a:pPr>
            <a:endParaRPr lang="en-US" dirty="0">
              <a:latin typeface="Century Gothic" panose="020B0502020202020204" pitchFamily="34" charset="0"/>
              <a:ea typeface="Arial" panose="020B0604020202020204"/>
              <a:cs typeface="Arial" panose="020B0604020202020204"/>
              <a:sym typeface="Arial" panose="020B0604020202020204"/>
            </a:endParaRPr>
          </a:p>
          <a:p>
            <a:pPr marL="342900" lvl="0" indent="-342900" algn="l" rtl="0">
              <a:spcBef>
                <a:spcPts val="0"/>
              </a:spcBef>
              <a:spcAft>
                <a:spcPts val="0"/>
              </a:spcAft>
              <a:buSzPts val="1800"/>
              <a:buFont typeface="Wingdings" panose="05000000000000000000" pitchFamily="2" charset="2"/>
              <a:buChar char="v"/>
            </a:pPr>
            <a:r>
              <a:rPr lang="en-US" b="0" i="0" dirty="0">
                <a:latin typeface="Century Gothic" panose="020B0502020202020204" pitchFamily="34" charset="0"/>
                <a:ea typeface="Arial" panose="020B0604020202020204"/>
                <a:cs typeface="Arial" panose="020B0604020202020204"/>
                <a:sym typeface="Arial" panose="020B0604020202020204"/>
              </a:rPr>
              <a:t>It has no database abstraction layer, form validation, or any other components where pre-existing third-party libraries provide common functions.</a:t>
            </a:r>
            <a:endParaRPr dirty="0">
              <a:latin typeface="Century Gothic" panose="020B0502020202020204" pitchFamily="34" charset="0"/>
            </a:endParaRPr>
          </a:p>
        </p:txBody>
      </p:sp>
      <p:pic>
        <p:nvPicPr>
          <p:cNvPr id="395" name="Google Shape;395;p20" descr="Shape&#10;&#10;Description automatically generated with medium confidence"/>
          <p:cNvPicPr preferRelativeResize="0"/>
          <p:nvPr/>
        </p:nvPicPr>
        <p:blipFill rotWithShape="1">
          <a:blip r:embed="rId1"/>
          <a:srcRect/>
          <a:stretch>
            <a:fillRect/>
          </a:stretch>
        </p:blipFill>
        <p:spPr>
          <a:xfrm>
            <a:off x="7556410" y="2490393"/>
            <a:ext cx="4001315" cy="15705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ddf3c3c00f_0_171"/>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System Specification</a:t>
            </a:r>
            <a:endParaRPr lang="en-US"/>
          </a:p>
        </p:txBody>
      </p:sp>
      <p:sp>
        <p:nvSpPr>
          <p:cNvPr id="439" name="Google Shape;439;gddf3c3c00f_0_171"/>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440" name="Google Shape;440;gddf3c3c00f_0_171"/>
          <p:cNvPicPr preferRelativeResize="0"/>
          <p:nvPr/>
        </p:nvPicPr>
        <p:blipFill>
          <a:blip r:embed="rId1"/>
          <a:stretch>
            <a:fillRect/>
          </a:stretch>
        </p:blipFill>
        <p:spPr>
          <a:xfrm>
            <a:off x="2232525" y="1905100"/>
            <a:ext cx="9457800" cy="4220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t>
            </a:r>
            <a:r>
              <a:rPr lang="en-US" dirty="0" err="1"/>
              <a:t>WebCam</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grpSp>
        <p:nvGrpSpPr>
          <p:cNvPr id="7" name="Group 6"/>
          <p:cNvGrpSpPr/>
          <p:nvPr/>
        </p:nvGrpSpPr>
        <p:grpSpPr>
          <a:xfrm>
            <a:off x="3636094" y="2261087"/>
            <a:ext cx="5966694" cy="3522648"/>
            <a:chOff x="3636094" y="2261087"/>
            <a:chExt cx="5966694" cy="3522648"/>
          </a:xfrm>
        </p:grpSpPr>
        <p:pic>
          <p:nvPicPr>
            <p:cNvPr id="5" name="Google Shape;431;p21" descr="Graphical user interface, application&#10;&#10;Description automatically generated"/>
            <p:cNvPicPr preferRelativeResize="0"/>
            <p:nvPr/>
          </p:nvPicPr>
          <p:blipFill rotWithShape="1">
            <a:blip r:embed="rId1"/>
            <a:srcRect/>
            <a:stretch>
              <a:fillRect/>
            </a:stretch>
          </p:blipFill>
          <p:spPr>
            <a:xfrm>
              <a:off x="3636094" y="2261087"/>
              <a:ext cx="2459906" cy="3522648"/>
            </a:xfrm>
            <a:prstGeom prst="rect">
              <a:avLst/>
            </a:prstGeom>
            <a:noFill/>
            <a:ln>
              <a:noFill/>
            </a:ln>
          </p:spPr>
        </p:pic>
        <p:pic>
          <p:nvPicPr>
            <p:cNvPr id="6" name="Google Shape;430;p21" descr="A screenshot of a computer&#10;&#10;Description automatically generated with low confidence"/>
            <p:cNvPicPr preferRelativeResize="0"/>
            <p:nvPr/>
          </p:nvPicPr>
          <p:blipFill rotWithShape="1">
            <a:blip r:embed="rId2"/>
            <a:srcRect/>
            <a:stretch>
              <a:fillRect/>
            </a:stretch>
          </p:blipFill>
          <p:spPr>
            <a:xfrm>
              <a:off x="7142882" y="2261087"/>
              <a:ext cx="2459906" cy="352264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endParaRPr lang="en-IN" dirty="0"/>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dirty="0"/>
              <a:t>To build up a drowsiness recognition system which recognizes drowsy driver to forestall mishap.</a:t>
            </a: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Improve security on streets.</a:t>
            </a: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Drowsiness Detection &amp; Alert.</a:t>
            </a: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Developing Web-Application for this System.</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ddf3c3c00f_0_179"/>
          <p:cNvSpPr txBox="1">
            <a:spLocks noGrp="1"/>
          </p:cNvSpPr>
          <p:nvPr>
            <p:ph type="title"/>
          </p:nvPr>
        </p:nvSpPr>
        <p:spPr>
          <a:xfrm>
            <a:off x="3154250" y="2674185"/>
            <a:ext cx="8911800" cy="1281000"/>
          </a:xfrm>
          <a:prstGeom prst="rect">
            <a:avLst/>
          </a:prstGeom>
        </p:spPr>
        <p:txBody>
          <a:bodyPr spcFirstLastPara="1" wrap="square" lIns="91425" tIns="45700" rIns="91425" bIns="45700" anchor="t" anchorCtr="0">
            <a:normAutofit/>
          </a:bodyPr>
          <a:lstStyle/>
          <a:p>
            <a:pPr marL="914400" marR="0" lvl="0" indent="0" algn="l" rtl="0">
              <a:lnSpc>
                <a:spcPct val="100000"/>
              </a:lnSpc>
              <a:spcBef>
                <a:spcPts val="0"/>
              </a:spcBef>
              <a:spcAft>
                <a:spcPts val="0"/>
              </a:spcAft>
              <a:buNone/>
            </a:pPr>
            <a:r>
              <a:rPr lang="en-US" sz="4300"/>
              <a:t>System Flowchart</a:t>
            </a:r>
            <a:endParaRPr sz="4300"/>
          </a:p>
        </p:txBody>
      </p:sp>
      <p:sp>
        <p:nvSpPr>
          <p:cNvPr id="462" name="Google Shape;462;gddf3c3c00f_0_179"/>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ddf3c3c00f_0_186"/>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469" name="Google Shape;469;gddf3c3c00f_0_186"/>
          <p:cNvPicPr preferRelativeResize="0"/>
          <p:nvPr/>
        </p:nvPicPr>
        <p:blipFill>
          <a:blip r:embed="rId1"/>
          <a:stretch>
            <a:fillRect/>
          </a:stretch>
        </p:blipFill>
        <p:spPr>
          <a:xfrm>
            <a:off x="3026300" y="152400"/>
            <a:ext cx="7419325" cy="5973425"/>
          </a:xfrm>
          <a:prstGeom prst="rect">
            <a:avLst/>
          </a:prstGeom>
          <a:noFill/>
          <a:ln>
            <a:noFill/>
          </a:ln>
        </p:spPr>
      </p:pic>
      <p:sp>
        <p:nvSpPr>
          <p:cNvPr id="470" name="Google Shape;470;gddf3c3c00f_0_186"/>
          <p:cNvSpPr txBox="1"/>
          <p:nvPr/>
        </p:nvSpPr>
        <p:spPr>
          <a:xfrm>
            <a:off x="4596000" y="61258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dk1"/>
                </a:solidFill>
                <a:latin typeface="Century Gothic" panose="020B0502020202020204"/>
                <a:ea typeface="Century Gothic" panose="020B0502020202020204"/>
                <a:cs typeface="Century Gothic" panose="020B0502020202020204"/>
                <a:sym typeface="Century Gothic" panose="020B0502020202020204"/>
              </a:rPr>
              <a:t>Fig.12. System Flowchart</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ddf3c3c00f_0_72"/>
          <p:cNvSpPr txBox="1">
            <a:spLocks noGrp="1"/>
          </p:cNvSpPr>
          <p:nvPr>
            <p:ph type="title"/>
          </p:nvPr>
        </p:nvSpPr>
        <p:spPr>
          <a:xfrm>
            <a:off x="2788174" y="2015235"/>
            <a:ext cx="8911800" cy="12810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dirty="0"/>
              <a:t>               	 </a:t>
            </a:r>
            <a:br>
              <a:rPr lang="en-US" dirty="0"/>
            </a:br>
            <a:r>
              <a:rPr lang="en-US" dirty="0"/>
              <a:t>			</a:t>
            </a:r>
            <a:r>
              <a:rPr lang="en-US" sz="4300" dirty="0"/>
              <a:t> Results</a:t>
            </a:r>
            <a:endParaRPr dirty="0"/>
          </a:p>
        </p:txBody>
      </p:sp>
      <p:sp>
        <p:nvSpPr>
          <p:cNvPr id="477" name="Google Shape;477;gddf3c3c00f_0_72"/>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928" y="663867"/>
            <a:ext cx="8911687" cy="1280890"/>
          </a:xfrm>
        </p:spPr>
        <p:txBody>
          <a:bodyPr/>
          <a:lstStyle/>
          <a:p>
            <a:r>
              <a:rPr lang="en-US" dirty="0"/>
              <a:t>VScode IDE to invoke server</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5" name="Google Shape;484;gddf3c3c00f_0_156" descr="A screenshot of a computer&#10;&#10;Description automatically generated with medium confidence"/>
          <p:cNvPicPr preferRelativeResize="0"/>
          <p:nvPr/>
        </p:nvPicPr>
        <p:blipFill rotWithShape="1">
          <a:blip r:embed="rId1"/>
          <a:srcRect/>
          <a:stretch>
            <a:fillRect/>
          </a:stretch>
        </p:blipFill>
        <p:spPr>
          <a:xfrm>
            <a:off x="2494196" y="1631862"/>
            <a:ext cx="8473040" cy="470930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ddf3c3c00f_0_102"/>
          <p:cNvSpPr txBox="1">
            <a:spLocks noGrp="1"/>
          </p:cNvSpPr>
          <p:nvPr>
            <p:ph type="title"/>
          </p:nvPr>
        </p:nvSpPr>
        <p:spPr>
          <a:xfrm>
            <a:off x="2336901" y="529359"/>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t>Device Selection Window</a:t>
            </a:r>
            <a:endParaRPr dirty="0"/>
          </a:p>
        </p:txBody>
      </p:sp>
      <p:sp>
        <p:nvSpPr>
          <p:cNvPr id="493" name="Google Shape;493;gddf3c3c00f_0_102"/>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494" name="Google Shape;494;gddf3c3c00f_0_102"/>
          <p:cNvPicPr preferRelativeResize="0"/>
          <p:nvPr/>
        </p:nvPicPr>
        <p:blipFill>
          <a:blip r:embed="rId1"/>
          <a:stretch>
            <a:fillRect/>
          </a:stretch>
        </p:blipFill>
        <p:spPr>
          <a:xfrm>
            <a:off x="2433898" y="1477619"/>
            <a:ext cx="8777440" cy="43268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ddf3c3c00f_0_92"/>
          <p:cNvSpPr txBox="1">
            <a:spLocks noGrp="1"/>
          </p:cNvSpPr>
          <p:nvPr>
            <p:ph type="title"/>
          </p:nvPr>
        </p:nvSpPr>
        <p:spPr>
          <a:xfrm>
            <a:off x="2313919" y="651798"/>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t>Drowsiness Detection Using </a:t>
            </a:r>
            <a:r>
              <a:rPr lang="en-US" dirty="0" err="1"/>
              <a:t>WebCam</a:t>
            </a:r>
            <a:endParaRPr dirty="0"/>
          </a:p>
        </p:txBody>
      </p:sp>
      <p:sp>
        <p:nvSpPr>
          <p:cNvPr id="501" name="Google Shape;501;gddf3c3c00f_0_92"/>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502" name="Google Shape;502;gddf3c3c00f_0_92"/>
          <p:cNvPicPr preferRelativeResize="0"/>
          <p:nvPr/>
        </p:nvPicPr>
        <p:blipFill>
          <a:blip r:embed="rId1"/>
          <a:stretch>
            <a:fillRect/>
          </a:stretch>
        </p:blipFill>
        <p:spPr>
          <a:xfrm>
            <a:off x="2419801" y="1643655"/>
            <a:ext cx="8461500" cy="4170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ddf3c3c00f_0_110"/>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IP WebCam Setup</a:t>
            </a:r>
            <a:endParaRPr lang="en-US"/>
          </a:p>
        </p:txBody>
      </p:sp>
      <p:sp>
        <p:nvSpPr>
          <p:cNvPr id="509" name="Google Shape;509;gddf3c3c00f_0_110"/>
          <p:cNvSpPr txBox="1">
            <a:spLocks noGrp="1"/>
          </p:cNvSpPr>
          <p:nvPr>
            <p:ph type="body" idx="1"/>
          </p:nvPr>
        </p:nvSpPr>
        <p:spPr>
          <a:xfrm>
            <a:off x="2589212" y="2133600"/>
            <a:ext cx="8915400" cy="3777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p>
        </p:txBody>
      </p:sp>
      <p:sp>
        <p:nvSpPr>
          <p:cNvPr id="510" name="Google Shape;510;gddf3c3c00f_0_110"/>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511" name="Google Shape;511;gddf3c3c00f_0_110"/>
          <p:cNvPicPr preferRelativeResize="0"/>
          <p:nvPr/>
        </p:nvPicPr>
        <p:blipFill>
          <a:blip r:embed="rId1"/>
          <a:stretch>
            <a:fillRect/>
          </a:stretch>
        </p:blipFill>
        <p:spPr>
          <a:xfrm>
            <a:off x="2589200" y="1732801"/>
            <a:ext cx="4198924" cy="4178400"/>
          </a:xfrm>
          <a:prstGeom prst="rect">
            <a:avLst/>
          </a:prstGeom>
          <a:noFill/>
          <a:ln>
            <a:noFill/>
          </a:ln>
        </p:spPr>
      </p:pic>
      <p:pic>
        <p:nvPicPr>
          <p:cNvPr id="512" name="Google Shape;512;gddf3c3c00f_0_110"/>
          <p:cNvPicPr preferRelativeResize="0"/>
          <p:nvPr/>
        </p:nvPicPr>
        <p:blipFill>
          <a:blip r:embed="rId2"/>
          <a:stretch>
            <a:fillRect/>
          </a:stretch>
        </p:blipFill>
        <p:spPr>
          <a:xfrm>
            <a:off x="6967550" y="1732800"/>
            <a:ext cx="4537174" cy="4178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ddf3c3c00f_0_117"/>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Drowsiness Detection Using Mobile cam</a:t>
            </a:r>
            <a:endParaRPr lang="en-US"/>
          </a:p>
        </p:txBody>
      </p:sp>
      <p:sp>
        <p:nvSpPr>
          <p:cNvPr id="519" name="Google Shape;519;gddf3c3c00f_0_117"/>
          <p:cNvSpPr txBox="1">
            <a:spLocks noGrp="1"/>
          </p:cNvSpPr>
          <p:nvPr>
            <p:ph type="body" idx="1"/>
          </p:nvPr>
        </p:nvSpPr>
        <p:spPr>
          <a:xfrm>
            <a:off x="2589212" y="2133600"/>
            <a:ext cx="8915400" cy="3777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p>
        </p:txBody>
      </p:sp>
      <p:sp>
        <p:nvSpPr>
          <p:cNvPr id="520" name="Google Shape;520;gddf3c3c00f_0_117"/>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521" name="Google Shape;521;gddf3c3c00f_0_117"/>
          <p:cNvPicPr preferRelativeResize="0"/>
          <p:nvPr/>
        </p:nvPicPr>
        <p:blipFill>
          <a:blip r:embed="rId1"/>
          <a:stretch>
            <a:fillRect/>
          </a:stretch>
        </p:blipFill>
        <p:spPr>
          <a:xfrm>
            <a:off x="2592925" y="2133600"/>
            <a:ext cx="8915401" cy="4284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ddf3c3c00f_0_130"/>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Drowsiness Detection Using External Webcam</a:t>
            </a:r>
            <a:endParaRPr lang="en-US"/>
          </a:p>
        </p:txBody>
      </p:sp>
      <p:sp>
        <p:nvSpPr>
          <p:cNvPr id="528" name="Google Shape;528;gddf3c3c00f_0_130"/>
          <p:cNvSpPr txBox="1">
            <a:spLocks noGrp="1"/>
          </p:cNvSpPr>
          <p:nvPr>
            <p:ph type="body" idx="1"/>
          </p:nvPr>
        </p:nvSpPr>
        <p:spPr>
          <a:xfrm>
            <a:off x="2589212" y="2133600"/>
            <a:ext cx="8915400" cy="3777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p>
        </p:txBody>
      </p:sp>
      <p:sp>
        <p:nvSpPr>
          <p:cNvPr id="529" name="Google Shape;529;gddf3c3c00f_0_130"/>
          <p:cNvSpPr txBox="1">
            <a:spLocks noGrp="1"/>
          </p:cNvSpPr>
          <p:nvPr>
            <p:ph type="sldNum" idx="12"/>
          </p:nvPr>
        </p:nvSpPr>
        <p:spPr>
          <a:xfrm>
            <a:off x="531812" y="787782"/>
            <a:ext cx="77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530" name="Google Shape;530;gddf3c3c00f_0_130"/>
          <p:cNvPicPr preferRelativeResize="0"/>
          <p:nvPr/>
        </p:nvPicPr>
        <p:blipFill>
          <a:blip r:embed="rId1"/>
          <a:stretch>
            <a:fillRect/>
          </a:stretch>
        </p:blipFill>
        <p:spPr>
          <a:xfrm>
            <a:off x="2592925" y="2212650"/>
            <a:ext cx="8804525" cy="3777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Have a look at Demo</a:t>
            </a:r>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8" name="Online Media 7" title="Driver's Drowsiness Detection System">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3268402" y="302282"/>
            <a:ext cx="7557020" cy="42697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Literature Survey</a:t>
            </a:r>
            <a:endParaRPr lang="en-US"/>
          </a:p>
        </p:txBody>
      </p:sp>
      <p:sp>
        <p:nvSpPr>
          <p:cNvPr id="186" name="Google Shape;186;p3"/>
          <p:cNvSpPr txBox="1">
            <a:spLocks noGrp="1"/>
          </p:cNvSpPr>
          <p:nvPr>
            <p:ph type="body" idx="1"/>
          </p:nvPr>
        </p:nvSpPr>
        <p:spPr>
          <a:xfrm>
            <a:off x="2589212" y="1573967"/>
            <a:ext cx="8915400" cy="4337255"/>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Wingdings" panose="05000000000000000000" pitchFamily="2" charset="2"/>
              <a:buChar char="v"/>
            </a:pPr>
            <a:r>
              <a:rPr lang="en-US" dirty="0"/>
              <a:t>Various technologies can be used to try to detect driver drowsiness.</a:t>
            </a:r>
            <a:endParaRPr dirty="0"/>
          </a:p>
          <a:p>
            <a:pPr marL="342900" lvl="0" indent="-228600" algn="l" rtl="0">
              <a:spcBef>
                <a:spcPts val="1000"/>
              </a:spcBef>
              <a:spcAft>
                <a:spcPts val="0"/>
              </a:spcAft>
              <a:buSzPts val="1800"/>
              <a:buNone/>
            </a:pPr>
            <a:endParaRPr dirty="0"/>
          </a:p>
          <a:p>
            <a:pPr marL="342900" lvl="0" indent="-342900" algn="l" rtl="0">
              <a:spcBef>
                <a:spcPts val="1000"/>
              </a:spcBef>
              <a:spcAft>
                <a:spcPts val="0"/>
              </a:spcAft>
              <a:buSzPts val="1800"/>
              <a:buFont typeface="Century Gothic" panose="020B0502020202020204"/>
              <a:buAutoNum type="arabicPeriod"/>
            </a:pPr>
            <a:r>
              <a:rPr lang="en-US" b="1" dirty="0"/>
              <a:t>Steering pattern monitoring                   </a:t>
            </a:r>
            <a:endParaRPr lang="en-US" b="1" dirty="0"/>
          </a:p>
          <a:p>
            <a:pPr marL="342900" lvl="0" indent="-342900" algn="l" rtl="0">
              <a:spcBef>
                <a:spcPts val="1000"/>
              </a:spcBef>
              <a:spcAft>
                <a:spcPts val="0"/>
              </a:spcAft>
              <a:buSzPts val="1800"/>
              <a:buFont typeface="Century Gothic" panose="020B0502020202020204"/>
              <a:buAutoNum type="arabicPeriod"/>
            </a:pPr>
            <a:endParaRPr lang="en-US" dirty="0"/>
          </a:p>
          <a:p>
            <a:pPr marL="342900" lvl="0" indent="-342900" algn="l" rtl="0">
              <a:spcBef>
                <a:spcPts val="1000"/>
              </a:spcBef>
              <a:spcAft>
                <a:spcPts val="0"/>
              </a:spcAft>
              <a:buSzPts val="1800"/>
              <a:buFont typeface="Century Gothic" panose="020B0502020202020204"/>
              <a:buAutoNum type="arabicPeriod"/>
            </a:pPr>
            <a:r>
              <a:rPr lang="en-US" b="1" dirty="0"/>
              <a:t>Vehicle position in lane monitoring</a:t>
            </a:r>
            <a:endParaRPr lang="en-US" b="1" dirty="0"/>
          </a:p>
          <a:p>
            <a:pPr marL="342900" lvl="0" indent="-342900" algn="l" rtl="0">
              <a:spcBef>
                <a:spcPts val="1000"/>
              </a:spcBef>
              <a:spcAft>
                <a:spcPts val="0"/>
              </a:spcAft>
              <a:buSzPts val="1800"/>
              <a:buFont typeface="Century Gothic" panose="020B0502020202020204"/>
              <a:buAutoNum type="arabicPeriod"/>
            </a:pPr>
            <a:endParaRPr lang="en-US" dirty="0"/>
          </a:p>
          <a:p>
            <a:pPr marL="342900" lvl="0" indent="-342900" algn="l" rtl="0">
              <a:spcBef>
                <a:spcPts val="1000"/>
              </a:spcBef>
              <a:spcAft>
                <a:spcPts val="0"/>
              </a:spcAft>
              <a:buSzPts val="1800"/>
              <a:buFont typeface="Century Gothic" panose="020B0502020202020204"/>
              <a:buAutoNum type="arabicPeriod"/>
            </a:pPr>
            <a:r>
              <a:rPr lang="en-US" b="1" dirty="0"/>
              <a:t>Driver eye/face monitoring</a:t>
            </a:r>
            <a:endParaRPr lang="en-US" b="1" dirty="0"/>
          </a:p>
          <a:p>
            <a:pPr marL="342900" lvl="0" indent="-342900" algn="l" rtl="0">
              <a:spcBef>
                <a:spcPts val="1000"/>
              </a:spcBef>
              <a:spcAft>
                <a:spcPts val="0"/>
              </a:spcAft>
              <a:buSzPts val="1800"/>
              <a:buFont typeface="Century Gothic" panose="020B0502020202020204"/>
              <a:buAutoNum type="arabicPeriod"/>
            </a:pPr>
            <a:endParaRPr lang="en-US" dirty="0"/>
          </a:p>
          <a:p>
            <a:pPr marL="342900" lvl="0" indent="-342900" algn="l" rtl="0">
              <a:spcBef>
                <a:spcPts val="1000"/>
              </a:spcBef>
              <a:spcAft>
                <a:spcPts val="0"/>
              </a:spcAft>
              <a:buSzPts val="1800"/>
              <a:buFont typeface="Century Gothic" panose="020B0502020202020204"/>
              <a:buAutoNum type="arabicPeriod"/>
            </a:pPr>
            <a:r>
              <a:rPr lang="en-US" b="1" dirty="0"/>
              <a:t>Physiological measurement</a:t>
            </a:r>
            <a:endParaRPr dirty="0"/>
          </a:p>
          <a:p>
            <a:pPr marL="342900" lvl="0" indent="-228600" algn="l" rtl="0">
              <a:spcBef>
                <a:spcPts val="1000"/>
              </a:spcBef>
              <a:spcAft>
                <a:spcPts val="0"/>
              </a:spcAft>
              <a:buSzPts val="1800"/>
              <a:buFont typeface="Century Gothic" panose="020B0502020202020204"/>
              <a:buNone/>
            </a:pPr>
            <a:endParaRPr b="1" dirty="0"/>
          </a:p>
          <a:p>
            <a:pPr marL="342900" lvl="0" indent="-228600" algn="l" rtl="0">
              <a:spcBef>
                <a:spcPts val="1000"/>
              </a:spcBef>
              <a:spcAft>
                <a:spcPts val="0"/>
              </a:spcAft>
              <a:buSzPts val="1800"/>
              <a:buNone/>
            </a:pPr>
            <a:endParaRPr dirty="0"/>
          </a:p>
        </p:txBody>
      </p:sp>
      <p:sp>
        <p:nvSpPr>
          <p:cNvPr id="187" name="Google Shape;187;p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F6F6F6"/>
            </a:gs>
          </a:gsLst>
          <a:path path="circle">
            <a:fillToRect r="100000" b="100000"/>
          </a:path>
          <a:tileRect l="-100000" t="-100000"/>
        </a:gradFill>
        <a:effectLst/>
      </p:bgPr>
    </p:bg>
    <p:spTree>
      <p:nvGrpSpPr>
        <p:cNvPr id="1" name="Shape 551"/>
        <p:cNvGrpSpPr/>
        <p:nvPr/>
      </p:nvGrpSpPr>
      <p:grpSpPr>
        <a:xfrm>
          <a:off x="0" y="0"/>
          <a:ext cx="0" cy="0"/>
          <a:chOff x="0" y="0"/>
          <a:chExt cx="0" cy="0"/>
        </a:xfrm>
      </p:grpSpPr>
      <p:grpSp>
        <p:nvGrpSpPr>
          <p:cNvPr id="552" name="Google Shape;552;p29"/>
          <p:cNvGrpSpPr/>
          <p:nvPr/>
        </p:nvGrpSpPr>
        <p:grpSpPr>
          <a:xfrm>
            <a:off x="9" y="228600"/>
            <a:ext cx="2851523" cy="6638625"/>
            <a:chOff x="2487613" y="285750"/>
            <a:chExt cx="2428875" cy="5654676"/>
          </a:xfrm>
        </p:grpSpPr>
        <p:sp>
          <p:nvSpPr>
            <p:cNvPr id="553" name="Google Shape;553;p29"/>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29"/>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29"/>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29"/>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29"/>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29"/>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29"/>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29"/>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29"/>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29"/>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9"/>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9"/>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 name="Google Shape;565;p29"/>
          <p:cNvGrpSpPr/>
          <p:nvPr/>
        </p:nvGrpSpPr>
        <p:grpSpPr>
          <a:xfrm>
            <a:off x="27225" y="157"/>
            <a:ext cx="2356675" cy="6853096"/>
            <a:chOff x="6627813" y="195610"/>
            <a:chExt cx="1952625" cy="5678141"/>
          </a:xfrm>
        </p:grpSpPr>
        <p:sp>
          <p:nvSpPr>
            <p:cNvPr id="566" name="Google Shape;566;p29"/>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29"/>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29"/>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29"/>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29"/>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29"/>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29"/>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29"/>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29"/>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9"/>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9"/>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9"/>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8" name="Google Shape;578;p29"/>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29"/>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29"/>
          <p:cNvSpPr/>
          <p:nvPr/>
        </p:nvSpPr>
        <p:spPr>
          <a:xfrm>
            <a:off x="0" y="-1"/>
            <a:ext cx="12188952" cy="6858001"/>
          </a:xfrm>
          <a:prstGeom prst="rect">
            <a:avLst/>
          </a:prstGeom>
          <a:gradFill>
            <a:gsLst>
              <a:gs pos="0">
                <a:schemeClr val="lt1"/>
              </a:gs>
              <a:gs pos="100000">
                <a:srgbClr val="F6F6F6"/>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81" name="Google Shape;581;p29"/>
          <p:cNvSpPr/>
          <p:nvPr/>
        </p:nvSpPr>
        <p:spPr>
          <a:xfrm>
            <a:off x="-1" y="0"/>
            <a:ext cx="4639734" cy="6858000"/>
          </a:xfrm>
          <a:prstGeom prst="rect">
            <a:avLst/>
          </a:prstGeom>
          <a:solidFill>
            <a:srgbClr val="172934">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2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EFFFF"/>
              </a:buClr>
              <a:buSzPts val="4000"/>
              <a:buFont typeface="Century Gothic" panose="020B0502020202020204"/>
              <a:buNone/>
            </a:pPr>
            <a:r>
              <a:rPr lang="en-US" sz="4000" dirty="0">
                <a:solidFill>
                  <a:srgbClr val="FEFFFF"/>
                </a:solidFill>
              </a:rPr>
              <a:t>Thank          You</a:t>
            </a:r>
            <a:endParaRPr dirty="0"/>
          </a:p>
        </p:txBody>
      </p:sp>
      <p:sp>
        <p:nvSpPr>
          <p:cNvPr id="583" name="Google Shape;583;p29"/>
          <p:cNvSpPr/>
          <p:nvPr/>
        </p:nvSpPr>
        <p:spPr>
          <a:xfrm>
            <a:off x="0" y="5033007"/>
            <a:ext cx="5404022" cy="857047"/>
          </a:xfrm>
          <a:custGeom>
            <a:avLst/>
            <a:gdLst/>
            <a:ahLst/>
            <a:cxnLst/>
            <a:rect l="l" t="t" r="r" b="b"/>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84" name="Google Shape;584;p29"/>
          <p:cNvSpPr txBox="1">
            <a:spLocks noGrp="1"/>
          </p:cNvSpPr>
          <p:nvPr>
            <p:ph type="sldNum" idx="12"/>
          </p:nvPr>
        </p:nvSpPr>
        <p:spPr>
          <a:xfrm>
            <a:off x="4242486" y="5202719"/>
            <a:ext cx="650510" cy="517624"/>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fld>
            <a:endParaRPr lang="en-US"/>
          </a:p>
        </p:txBody>
      </p:sp>
      <p:pic>
        <p:nvPicPr>
          <p:cNvPr id="585" name="Google Shape;585;p29" descr="Smiling Face with No Fill"/>
          <p:cNvPicPr preferRelativeResize="0"/>
          <p:nvPr/>
        </p:nvPicPr>
        <p:blipFill rotWithShape="1">
          <a:blip r:embed="rId1"/>
          <a:srcRect/>
          <a:stretch>
            <a:fillRect/>
          </a:stretch>
        </p:blipFill>
        <p:spPr>
          <a:xfrm>
            <a:off x="5943011" y="967417"/>
            <a:ext cx="4930468" cy="49304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700"/>
                                        <p:tgtEl>
                                          <p:spTgt spid="585"/>
                                        </p:tgtEl>
                                      </p:cBhvr>
                                    </p:animEffect>
                                  </p:childTnLst>
                                </p:cTn>
                              </p:par>
                              <p:par>
                                <p:cTn id="8" presetID="10" presetClass="entr" presetSubtype="0" fill="hold" nodeType="withEffect">
                                  <p:stCondLst>
                                    <p:cond delay="1000"/>
                                  </p:stCondLst>
                                  <p:childTnLst>
                                    <p:set>
                                      <p:cBhvr>
                                        <p:cTn id="9" dur="1" fill="hold">
                                          <p:stCondLst>
                                            <p:cond delay="0"/>
                                          </p:stCondLst>
                                        </p:cTn>
                                        <p:tgtEl>
                                          <p:spTgt spid="582"/>
                                        </p:tgtEl>
                                        <p:attrNameLst>
                                          <p:attrName>style.visibility</p:attrName>
                                        </p:attrNameLst>
                                      </p:cBhvr>
                                      <p:to>
                                        <p:strVal val="visible"/>
                                      </p:to>
                                    </p:set>
                                    <p:animEffect transition="in" filter="fade">
                                      <p:cBhvr>
                                        <p:cTn id="10" dur="400"/>
                                        <p:tgtEl>
                                          <p:spTgt spid="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endParaRPr lang="en-IN" dirty="0"/>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dirty="0"/>
              <a:t>D3 System will diminish the vehicle street mishap.</a:t>
            </a: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Save more lives from Car/Vehicle Accidents.</a:t>
            </a: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For enhancing security of driver.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Analysis</a:t>
            </a:r>
            <a:endParaRPr lang="en-IN" dirty="0"/>
          </a:p>
        </p:txBody>
      </p:sp>
      <p:sp>
        <p:nvSpPr>
          <p:cNvPr id="3" name="Text Placeholder 2"/>
          <p:cNvSpPr>
            <a:spLocks noGrp="1"/>
          </p:cNvSpPr>
          <p:nvPr>
            <p:ph type="body" idx="1"/>
          </p:nvPr>
        </p:nvSpPr>
        <p:spPr/>
        <p:txBody>
          <a:bodyPr/>
          <a:lstStyle/>
          <a:p>
            <a:pPr marL="285750" lvl="0" indent="-285750" algn="l" rtl="0">
              <a:spcBef>
                <a:spcPts val="0"/>
              </a:spcBef>
              <a:spcAft>
                <a:spcPts val="0"/>
              </a:spcAft>
              <a:buSzPts val="1800"/>
              <a:buFont typeface="Wingdings" panose="05000000000000000000" pitchFamily="2" charset="2"/>
              <a:buChar char="v"/>
            </a:pPr>
            <a:r>
              <a:rPr lang="en-US" dirty="0"/>
              <a:t>Algorithm:</a:t>
            </a:r>
            <a:endParaRPr lang="en-US" dirty="0"/>
          </a:p>
          <a:p>
            <a:pPr marL="285750" lvl="0" indent="-285750" algn="l" rtl="0">
              <a:spcBef>
                <a:spcPts val="0"/>
              </a:spcBef>
              <a:spcAft>
                <a:spcPts val="0"/>
              </a:spcAft>
              <a:buSzPts val="1800"/>
              <a:buFont typeface="Wingdings" panose="05000000000000000000" pitchFamily="2" charset="2"/>
              <a:buChar char="v"/>
            </a:pPr>
            <a:endParaRPr lang="en-US" dirty="0"/>
          </a:p>
          <a:p>
            <a:pPr marL="0" lvl="0" indent="0" algn="l" rtl="0">
              <a:spcBef>
                <a:spcPts val="1000"/>
              </a:spcBef>
              <a:spcAft>
                <a:spcPts val="0"/>
              </a:spcAft>
              <a:buSzPts val="1800"/>
              <a:buNone/>
            </a:pPr>
            <a:r>
              <a:rPr lang="en-US" dirty="0"/>
              <a:t>Complete project is combined of 3 stages:</a:t>
            </a:r>
            <a:endParaRPr lang="en-US" dirty="0"/>
          </a:p>
          <a:p>
            <a:pPr marL="0" lvl="0" indent="0" algn="l" rtl="0">
              <a:spcBef>
                <a:spcPts val="1000"/>
              </a:spcBef>
              <a:spcAft>
                <a:spcPts val="0"/>
              </a:spcAft>
              <a:buSzPts val="1800"/>
              <a:buNone/>
            </a:pPr>
            <a:endParaRPr lang="en-US" dirty="0"/>
          </a:p>
          <a:p>
            <a:pPr marL="0" lvl="0" indent="0" algn="l" rtl="0">
              <a:spcBef>
                <a:spcPts val="1000"/>
              </a:spcBef>
              <a:spcAft>
                <a:spcPts val="0"/>
              </a:spcAft>
              <a:buSzPts val="1800"/>
              <a:buNone/>
            </a:pPr>
            <a:r>
              <a:rPr lang="en-US" dirty="0"/>
              <a:t>1)Face Detection</a:t>
            </a:r>
            <a:endParaRPr lang="en-US" dirty="0"/>
          </a:p>
          <a:p>
            <a:pPr marL="0" lvl="0" indent="0" algn="l" rtl="0">
              <a:spcBef>
                <a:spcPts val="1000"/>
              </a:spcBef>
              <a:spcAft>
                <a:spcPts val="0"/>
              </a:spcAft>
              <a:buSzPts val="1800"/>
              <a:buNone/>
            </a:pPr>
            <a:r>
              <a:rPr lang="en-US" dirty="0"/>
              <a:t>2)Eye-Blink Detection And Yawn Detection with Alarm Generation</a:t>
            </a:r>
            <a:endParaRPr lang="en-US" dirty="0"/>
          </a:p>
          <a:p>
            <a:pPr marL="0" lvl="0" indent="0" algn="l" rtl="0">
              <a:spcBef>
                <a:spcPts val="1000"/>
              </a:spcBef>
              <a:spcAft>
                <a:spcPts val="0"/>
              </a:spcAft>
              <a:buSzPts val="1800"/>
              <a:buNone/>
            </a:pPr>
            <a:r>
              <a:rPr lang="en-US" dirty="0"/>
              <a:t>3)Flask Embedding</a:t>
            </a:r>
            <a:endParaRPr lang="en-US" dirty="0"/>
          </a:p>
          <a:p>
            <a:pPr marL="0" lvl="0" indent="0" algn="l" rtl="0">
              <a:spcBef>
                <a:spcPts val="1000"/>
              </a:spcBef>
              <a:spcAft>
                <a:spcPts val="0"/>
              </a:spcAft>
              <a:buSzPts val="1800"/>
              <a:buNone/>
            </a:pPr>
            <a:endParaRPr lang="en-US" dirty="0"/>
          </a:p>
          <a:p>
            <a:pPr>
              <a:buFont typeface="Wingdings" panose="05000000000000000000" pitchFamily="2" charset="2"/>
              <a:buChar char="v"/>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use case</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5" name="Google Shape;454;gddf3c3c00f_0_203"/>
          <p:cNvPicPr preferRelativeResize="0"/>
          <p:nvPr/>
        </p:nvPicPr>
        <p:blipFill>
          <a:blip r:embed="rId1"/>
          <a:stretch>
            <a:fillRect/>
          </a:stretch>
        </p:blipFill>
        <p:spPr>
          <a:xfrm>
            <a:off x="3470240" y="1321903"/>
            <a:ext cx="6784775" cy="5408153"/>
          </a:xfrm>
          <a:prstGeom prst="rect">
            <a:avLst/>
          </a:prstGeom>
          <a:noFill/>
          <a:ln>
            <a:noFill/>
          </a:ln>
        </p:spPr>
      </p:pic>
      <p:sp>
        <p:nvSpPr>
          <p:cNvPr id="6" name="Rectangle 5"/>
          <p:cNvSpPr/>
          <p:nvPr/>
        </p:nvSpPr>
        <p:spPr>
          <a:xfrm>
            <a:off x="3677478" y="3120887"/>
            <a:ext cx="427383" cy="17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568148" y="3135963"/>
            <a:ext cx="675861" cy="230832"/>
          </a:xfrm>
          <a:prstGeom prst="rect">
            <a:avLst/>
          </a:prstGeom>
          <a:noFill/>
        </p:spPr>
        <p:txBody>
          <a:bodyPr wrap="square" rtlCol="0">
            <a:spAutoFit/>
          </a:bodyPr>
          <a:lstStyle/>
          <a:p>
            <a:r>
              <a:rPr lang="en-US" sz="900" dirty="0"/>
              <a:t>Driver</a:t>
            </a:r>
            <a:endParaRPr lang="en-IN"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dirty="0"/>
              <a:t>Project Idea/Proposed Work</a:t>
            </a:r>
            <a:endParaRPr dirty="0"/>
          </a:p>
        </p:txBody>
      </p:sp>
      <p:sp>
        <p:nvSpPr>
          <p:cNvPr id="193" name="Google Shape;193;p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Font typeface="Wingdings" panose="05000000000000000000" pitchFamily="2" charset="2"/>
              <a:buChar char="v"/>
            </a:pPr>
            <a:r>
              <a:rPr lang="en-US" dirty="0"/>
              <a:t>This project involves controlling vehicle accidents and saving drivers life by alerting him/her on time.</a:t>
            </a:r>
            <a:endParaRPr dirty="0"/>
          </a:p>
          <a:p>
            <a:pPr marL="342900" lvl="0" indent="-228600" algn="l" rtl="0">
              <a:spcBef>
                <a:spcPts val="1000"/>
              </a:spcBef>
              <a:spcAft>
                <a:spcPts val="0"/>
              </a:spcAft>
              <a:buSzPts val="1800"/>
              <a:buNone/>
            </a:pPr>
            <a:endParaRPr dirty="0"/>
          </a:p>
          <a:p>
            <a:pPr marL="285750" lvl="0" indent="-285750" algn="l" rtl="0">
              <a:spcBef>
                <a:spcPts val="1000"/>
              </a:spcBef>
              <a:spcAft>
                <a:spcPts val="0"/>
              </a:spcAft>
              <a:buSzPts val="1800"/>
              <a:buFont typeface="Wingdings" panose="05000000000000000000" pitchFamily="2" charset="2"/>
              <a:buChar char="v"/>
            </a:pPr>
            <a:r>
              <a:rPr lang="en-US" dirty="0"/>
              <a:t>Whenever drivers eye blinking period is more than particular time then we consider this condition under drowsiness.</a:t>
            </a:r>
            <a:endParaRPr dirty="0"/>
          </a:p>
          <a:p>
            <a:pPr marL="342900" lvl="0" indent="-228600" algn="l" rtl="0">
              <a:spcBef>
                <a:spcPts val="1000"/>
              </a:spcBef>
              <a:spcAft>
                <a:spcPts val="0"/>
              </a:spcAft>
              <a:buSzPts val="1800"/>
              <a:buNone/>
            </a:pPr>
            <a:endParaRPr dirty="0"/>
          </a:p>
          <a:p>
            <a:pPr marL="342900" lvl="0" indent="-342900" algn="l" rtl="0">
              <a:spcBef>
                <a:spcPts val="1000"/>
              </a:spcBef>
              <a:spcAft>
                <a:spcPts val="0"/>
              </a:spcAft>
              <a:buSzPts val="1800"/>
              <a:buFont typeface="Wingdings" panose="05000000000000000000" pitchFamily="2" charset="2"/>
              <a:buChar char="v"/>
            </a:pPr>
            <a:r>
              <a:rPr lang="en-US" dirty="0"/>
              <a:t>Immediate action will be taken and buzzer will be immediately triggered to alert and wake-up driver.</a:t>
            </a:r>
            <a:endParaRPr dirty="0"/>
          </a:p>
          <a:p>
            <a:pPr marL="342900" lvl="0" indent="-228600" algn="l" rtl="0">
              <a:spcBef>
                <a:spcPts val="1000"/>
              </a:spcBef>
              <a:spcAft>
                <a:spcPts val="0"/>
              </a:spcAft>
              <a:buSzPts val="1800"/>
              <a:buNone/>
            </a:pPr>
            <a:endParaRPr dirty="0"/>
          </a:p>
          <a:p>
            <a:pPr marL="342900" lvl="0" indent="-342900" algn="l" rtl="0">
              <a:spcBef>
                <a:spcPts val="1000"/>
              </a:spcBef>
              <a:spcAft>
                <a:spcPts val="0"/>
              </a:spcAft>
              <a:buSzPts val="1800"/>
              <a:buFont typeface="Wingdings" panose="05000000000000000000" pitchFamily="2" charset="2"/>
              <a:buChar char="v"/>
            </a:pPr>
            <a:r>
              <a:rPr lang="en-US" dirty="0"/>
              <a:t>Development is done in Python ,C ,HTML ,CSS , JavaScript.</a:t>
            </a:r>
            <a:endParaRPr dirty="0"/>
          </a:p>
          <a:p>
            <a:pPr marL="0" lvl="0" indent="0" algn="l" rtl="0">
              <a:spcBef>
                <a:spcPts val="1000"/>
              </a:spcBef>
              <a:spcAft>
                <a:spcPts val="0"/>
              </a:spcAft>
              <a:buSzPts val="1800"/>
              <a:buNone/>
            </a:pPr>
            <a:endParaRPr dirty="0"/>
          </a:p>
        </p:txBody>
      </p:sp>
      <p:sp>
        <p:nvSpPr>
          <p:cNvPr id="194" name="Google Shape;194;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panose="020B0502020202020204"/>
              <a:buNone/>
            </a:pPr>
            <a:r>
              <a:rPr lang="en-US"/>
              <a:t>Project Flow:</a:t>
            </a:r>
            <a:endParaRPr lang="en-US"/>
          </a:p>
        </p:txBody>
      </p:sp>
      <p:grpSp>
        <p:nvGrpSpPr>
          <p:cNvPr id="200" name="Google Shape;200;p23"/>
          <p:cNvGrpSpPr/>
          <p:nvPr/>
        </p:nvGrpSpPr>
        <p:grpSpPr>
          <a:xfrm>
            <a:off x="2589212" y="2133600"/>
            <a:ext cx="8915400" cy="4100290"/>
            <a:chOff x="0" y="0"/>
            <a:chExt cx="8915400" cy="4100290"/>
          </a:xfrm>
        </p:grpSpPr>
        <p:sp>
          <p:nvSpPr>
            <p:cNvPr id="201" name="Google Shape;201;p23"/>
            <p:cNvSpPr/>
            <p:nvPr/>
          </p:nvSpPr>
          <p:spPr>
            <a:xfrm>
              <a:off x="0" y="1230087"/>
              <a:ext cx="8915400" cy="1640116"/>
            </a:xfrm>
            <a:prstGeom prst="notchedRightArrow">
              <a:avLst>
                <a:gd name="adj1" fmla="val 50000"/>
                <a:gd name="adj2" fmla="val 50000"/>
              </a:avLst>
            </a:prstGeom>
            <a:solidFill>
              <a:srgbClr val="CC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3"/>
            <p:cNvSpPr/>
            <p:nvPr/>
          </p:nvSpPr>
          <p:spPr>
            <a:xfrm>
              <a:off x="3507" y="0"/>
              <a:ext cx="926971" cy="16401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3"/>
            <p:cNvSpPr txBox="1"/>
            <p:nvPr/>
          </p:nvSpPr>
          <p:spPr>
            <a:xfrm>
              <a:off x="3507" y="0"/>
              <a:ext cx="926971" cy="1640116"/>
            </a:xfrm>
            <a:prstGeom prst="rect">
              <a:avLst/>
            </a:prstGeom>
            <a:noFill/>
            <a:ln>
              <a:noFill/>
            </a:ln>
          </p:spPr>
          <p:txBody>
            <a:bodyPr spcFirstLastPara="1" wrap="square" lIns="99550" tIns="99550" rIns="99550" bIns="99550" anchor="b" anchorCtr="0">
              <a:noAutofit/>
            </a:bodyPr>
            <a:lstStyle/>
            <a:p>
              <a:pPr marL="0" marR="0" lvl="0" indent="0" algn="ctr" rtl="0">
                <a:lnSpc>
                  <a:spcPct val="90000"/>
                </a:lnSpc>
                <a:spcBef>
                  <a:spcPts val="0"/>
                </a:spcBef>
                <a:spcAft>
                  <a:spcPts val="0"/>
                </a:spcAft>
                <a:buClr>
                  <a:schemeClr val="dk1"/>
                </a:buClr>
                <a:buSzPts val="1400"/>
                <a:buFont typeface="Century Gothic" panose="020B0502020202020204"/>
                <a:buNone/>
              </a:pPr>
              <a:r>
                <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rPr>
                <a:t>Face Detection</a:t>
              </a:r>
              <a:endPar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4" name="Google Shape;204;p23"/>
            <p:cNvSpPr/>
            <p:nvPr/>
          </p:nvSpPr>
          <p:spPr>
            <a:xfrm>
              <a:off x="261978" y="1845130"/>
              <a:ext cx="410029" cy="410029"/>
            </a:xfrm>
            <a:prstGeom prst="ellipse">
              <a:avLst/>
            </a:prstGeom>
            <a:solidFill>
              <a:schemeClr val="lt1"/>
            </a:solidFill>
            <a:ln w="15875" cap="rnd" cmpd="sng">
              <a:solidFill>
                <a:srgbClr val="29A2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3"/>
            <p:cNvSpPr/>
            <p:nvPr/>
          </p:nvSpPr>
          <p:spPr>
            <a:xfrm>
              <a:off x="971028" y="2460174"/>
              <a:ext cx="1129324" cy="16401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3"/>
            <p:cNvSpPr txBox="1"/>
            <p:nvPr/>
          </p:nvSpPr>
          <p:spPr>
            <a:xfrm>
              <a:off x="971028" y="2460174"/>
              <a:ext cx="1129324" cy="1640116"/>
            </a:xfrm>
            <a:prstGeom prst="rect">
              <a:avLst/>
            </a:prstGeom>
            <a:noFill/>
            <a:ln>
              <a:noFill/>
            </a:ln>
          </p:spPr>
          <p:txBody>
            <a:bodyPr spcFirstLastPara="1" wrap="square" lIns="99550" tIns="99550" rIns="99550" bIns="99550" anchor="t" anchorCtr="0">
              <a:noAutofit/>
            </a:bodyPr>
            <a:lstStyle/>
            <a:p>
              <a:pPr marL="0" marR="0" lvl="0" indent="0" algn="ctr" rtl="0">
                <a:lnSpc>
                  <a:spcPct val="90000"/>
                </a:lnSpc>
                <a:spcBef>
                  <a:spcPts val="0"/>
                </a:spcBef>
                <a:spcAft>
                  <a:spcPts val="0"/>
                </a:spcAft>
                <a:buClr>
                  <a:schemeClr val="dk1"/>
                </a:buClr>
                <a:buSzPts val="1400"/>
                <a:buFont typeface="Century Gothic" panose="020B0502020202020204"/>
                <a:buNone/>
              </a:pPr>
              <a:r>
                <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rPr>
                <a:t>Get Landmarks for eye &amp; mouth</a:t>
              </a:r>
              <a:endPar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7" name="Google Shape;207;p23"/>
            <p:cNvSpPr/>
            <p:nvPr/>
          </p:nvSpPr>
          <p:spPr>
            <a:xfrm>
              <a:off x="1330676" y="1845130"/>
              <a:ext cx="410029" cy="410029"/>
            </a:xfrm>
            <a:prstGeom prst="ellipse">
              <a:avLst/>
            </a:prstGeom>
            <a:solidFill>
              <a:schemeClr val="lt1"/>
            </a:solidFill>
            <a:ln w="15875" cap="rnd" cmpd="sng">
              <a:solidFill>
                <a:srgbClr val="29A2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3"/>
            <p:cNvSpPr/>
            <p:nvPr/>
          </p:nvSpPr>
          <p:spPr>
            <a:xfrm>
              <a:off x="2140904" y="0"/>
              <a:ext cx="1068004" cy="16401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3"/>
            <p:cNvSpPr txBox="1"/>
            <p:nvPr/>
          </p:nvSpPr>
          <p:spPr>
            <a:xfrm>
              <a:off x="2140904" y="0"/>
              <a:ext cx="1068004" cy="1640116"/>
            </a:xfrm>
            <a:prstGeom prst="rect">
              <a:avLst/>
            </a:prstGeom>
            <a:noFill/>
            <a:ln>
              <a:noFill/>
            </a:ln>
          </p:spPr>
          <p:txBody>
            <a:bodyPr spcFirstLastPara="1" wrap="square" lIns="99550" tIns="99550" rIns="99550" bIns="99550" anchor="b" anchorCtr="0">
              <a:noAutofit/>
            </a:bodyPr>
            <a:lstStyle/>
            <a:p>
              <a:pPr marL="0" marR="0" lvl="0" indent="0" algn="ctr" rtl="0">
                <a:lnSpc>
                  <a:spcPct val="90000"/>
                </a:lnSpc>
                <a:spcBef>
                  <a:spcPts val="0"/>
                </a:spcBef>
                <a:spcAft>
                  <a:spcPts val="0"/>
                </a:spcAft>
                <a:buClr>
                  <a:schemeClr val="dk1"/>
                </a:buClr>
                <a:buSzPts val="1400"/>
                <a:buFont typeface="Century Gothic" panose="020B0502020202020204"/>
                <a:buNone/>
              </a:pPr>
              <a:r>
                <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rPr>
                <a:t>Calculate Blink Ratio &amp; Yawn Ratio</a:t>
              </a:r>
              <a:endPar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0" name="Google Shape;210;p23"/>
            <p:cNvSpPr/>
            <p:nvPr/>
          </p:nvSpPr>
          <p:spPr>
            <a:xfrm>
              <a:off x="2469892" y="1845130"/>
              <a:ext cx="410029" cy="410029"/>
            </a:xfrm>
            <a:prstGeom prst="ellipse">
              <a:avLst/>
            </a:prstGeom>
            <a:solidFill>
              <a:schemeClr val="lt1"/>
            </a:solidFill>
            <a:ln w="15875" cap="rnd" cmpd="sng">
              <a:solidFill>
                <a:srgbClr val="29A2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3"/>
            <p:cNvSpPr/>
            <p:nvPr/>
          </p:nvSpPr>
          <p:spPr>
            <a:xfrm>
              <a:off x="3249459" y="2460174"/>
              <a:ext cx="1047648" cy="16401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3"/>
            <p:cNvSpPr txBox="1"/>
            <p:nvPr/>
          </p:nvSpPr>
          <p:spPr>
            <a:xfrm>
              <a:off x="3249459" y="2460174"/>
              <a:ext cx="1047648" cy="1640116"/>
            </a:xfrm>
            <a:prstGeom prst="rect">
              <a:avLst/>
            </a:prstGeom>
            <a:noFill/>
            <a:ln>
              <a:noFill/>
            </a:ln>
          </p:spPr>
          <p:txBody>
            <a:bodyPr spcFirstLastPara="1" wrap="square" lIns="99550" tIns="99550" rIns="99550" bIns="99550" anchor="t" anchorCtr="0">
              <a:noAutofit/>
            </a:bodyPr>
            <a:lstStyle/>
            <a:p>
              <a:pPr marL="0" marR="0" lvl="0" indent="0" algn="ctr" rtl="0">
                <a:lnSpc>
                  <a:spcPct val="90000"/>
                </a:lnSpc>
                <a:spcBef>
                  <a:spcPts val="0"/>
                </a:spcBef>
                <a:spcAft>
                  <a:spcPts val="0"/>
                </a:spcAft>
                <a:buClr>
                  <a:schemeClr val="dk1"/>
                </a:buClr>
                <a:buSzPts val="1400"/>
                <a:buFont typeface="Century Gothic" panose="020B0502020202020204"/>
                <a:buNone/>
              </a:pPr>
              <a:r>
                <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rPr>
                <a:t>Generate Alarm</a:t>
              </a:r>
              <a:endPar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3" name="Google Shape;213;p23"/>
            <p:cNvSpPr/>
            <p:nvPr/>
          </p:nvSpPr>
          <p:spPr>
            <a:xfrm>
              <a:off x="3568269" y="1845130"/>
              <a:ext cx="410029" cy="410029"/>
            </a:xfrm>
            <a:prstGeom prst="ellipse">
              <a:avLst/>
            </a:prstGeom>
            <a:solidFill>
              <a:schemeClr val="lt1"/>
            </a:solidFill>
            <a:ln w="15875" cap="rnd" cmpd="sng">
              <a:solidFill>
                <a:srgbClr val="29A2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3"/>
            <p:cNvSpPr/>
            <p:nvPr/>
          </p:nvSpPr>
          <p:spPr>
            <a:xfrm>
              <a:off x="4337658" y="0"/>
              <a:ext cx="811005" cy="16401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3"/>
            <p:cNvSpPr txBox="1"/>
            <p:nvPr/>
          </p:nvSpPr>
          <p:spPr>
            <a:xfrm>
              <a:off x="4337658" y="0"/>
              <a:ext cx="811005" cy="1640116"/>
            </a:xfrm>
            <a:prstGeom prst="rect">
              <a:avLst/>
            </a:prstGeom>
            <a:noFill/>
            <a:ln>
              <a:noFill/>
            </a:ln>
          </p:spPr>
          <p:txBody>
            <a:bodyPr spcFirstLastPara="1" wrap="square" lIns="99550" tIns="99550" rIns="99550" bIns="99550" anchor="b" anchorCtr="0">
              <a:noAutofit/>
            </a:bodyPr>
            <a:lstStyle/>
            <a:p>
              <a:pPr marL="0" marR="0" lvl="0" indent="0" algn="ctr" rtl="0">
                <a:lnSpc>
                  <a:spcPct val="90000"/>
                </a:lnSpc>
                <a:spcBef>
                  <a:spcPts val="0"/>
                </a:spcBef>
                <a:spcAft>
                  <a:spcPts val="0"/>
                </a:spcAft>
                <a:buClr>
                  <a:schemeClr val="dk1"/>
                </a:buClr>
                <a:buSzPts val="1400"/>
                <a:buFont typeface="Century Gothic" panose="020B0502020202020204"/>
                <a:buNone/>
              </a:pPr>
              <a:r>
                <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rPr>
                <a:t>Embed All Code to Flask </a:t>
              </a:r>
              <a:endPar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6" name="Google Shape;216;p23"/>
            <p:cNvSpPr/>
            <p:nvPr/>
          </p:nvSpPr>
          <p:spPr>
            <a:xfrm>
              <a:off x="4538146" y="1845130"/>
              <a:ext cx="410029" cy="410029"/>
            </a:xfrm>
            <a:prstGeom prst="ellipse">
              <a:avLst/>
            </a:prstGeom>
            <a:solidFill>
              <a:schemeClr val="lt1"/>
            </a:solidFill>
            <a:ln w="15875" cap="rnd" cmpd="sng">
              <a:solidFill>
                <a:srgbClr val="29A2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3"/>
            <p:cNvSpPr/>
            <p:nvPr/>
          </p:nvSpPr>
          <p:spPr>
            <a:xfrm>
              <a:off x="5189213" y="2460174"/>
              <a:ext cx="1190207" cy="16401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3"/>
            <p:cNvSpPr txBox="1"/>
            <p:nvPr/>
          </p:nvSpPr>
          <p:spPr>
            <a:xfrm>
              <a:off x="5189213" y="2460174"/>
              <a:ext cx="1190207" cy="1640116"/>
            </a:xfrm>
            <a:prstGeom prst="rect">
              <a:avLst/>
            </a:prstGeom>
            <a:noFill/>
            <a:ln>
              <a:noFill/>
            </a:ln>
          </p:spPr>
          <p:txBody>
            <a:bodyPr spcFirstLastPara="1" wrap="square" lIns="99550" tIns="99550" rIns="99550" bIns="99550" anchor="t" anchorCtr="0">
              <a:noAutofit/>
            </a:bodyPr>
            <a:lstStyle/>
            <a:p>
              <a:pPr marL="0" marR="0" lvl="0" indent="0" algn="ctr" rtl="0">
                <a:lnSpc>
                  <a:spcPct val="90000"/>
                </a:lnSpc>
                <a:spcBef>
                  <a:spcPts val="0"/>
                </a:spcBef>
                <a:spcAft>
                  <a:spcPts val="0"/>
                </a:spcAft>
                <a:buClr>
                  <a:schemeClr val="dk1"/>
                </a:buClr>
                <a:buSzPts val="1400"/>
                <a:buFont typeface="Century Gothic" panose="020B0502020202020204"/>
                <a:buNone/>
              </a:pPr>
              <a:r>
                <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rPr>
                <a:t>Capturing Options:</a:t>
              </a:r>
              <a:endPar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ctr" rtl="0">
                <a:lnSpc>
                  <a:spcPct val="90000"/>
                </a:lnSpc>
                <a:spcBef>
                  <a:spcPts val="490"/>
                </a:spcBef>
                <a:spcAft>
                  <a:spcPts val="0"/>
                </a:spcAft>
                <a:buClr>
                  <a:schemeClr val="dk1"/>
                </a:buClr>
                <a:buSzPts val="1400"/>
                <a:buFont typeface="Century Gothic" panose="020B0502020202020204"/>
                <a:buNone/>
              </a:pPr>
              <a:r>
                <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rPr>
                <a:t>1.WebCam 2.Mobile Cam</a:t>
              </a:r>
              <a:endPar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ctr" rtl="0">
                <a:lnSpc>
                  <a:spcPct val="90000"/>
                </a:lnSpc>
                <a:spcBef>
                  <a:spcPts val="490"/>
                </a:spcBef>
                <a:spcAft>
                  <a:spcPts val="0"/>
                </a:spcAft>
                <a:buClr>
                  <a:schemeClr val="dk1"/>
                </a:buClr>
                <a:buSzPts val="1400"/>
                <a:buFont typeface="Century Gothic" panose="020B0502020202020204"/>
                <a:buNone/>
              </a:pPr>
              <a:r>
                <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rPr>
                <a:t>3.Portable Webcam</a:t>
              </a:r>
              <a:endParaRPr lang="en-US"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9" name="Google Shape;219;p23"/>
            <p:cNvSpPr/>
            <p:nvPr/>
          </p:nvSpPr>
          <p:spPr>
            <a:xfrm>
              <a:off x="5579302" y="1845130"/>
              <a:ext cx="410029" cy="410029"/>
            </a:xfrm>
            <a:prstGeom prst="ellipse">
              <a:avLst/>
            </a:prstGeom>
            <a:solidFill>
              <a:schemeClr val="lt1"/>
            </a:solidFill>
            <a:ln w="15875" cap="rnd" cmpd="sng">
              <a:solidFill>
                <a:srgbClr val="29A2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3"/>
            <p:cNvSpPr/>
            <p:nvPr/>
          </p:nvSpPr>
          <p:spPr>
            <a:xfrm>
              <a:off x="6419971" y="0"/>
              <a:ext cx="1600381" cy="16401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3"/>
            <p:cNvSpPr txBox="1"/>
            <p:nvPr/>
          </p:nvSpPr>
          <p:spPr>
            <a:xfrm>
              <a:off x="6419971" y="0"/>
              <a:ext cx="1600381" cy="1640116"/>
            </a:xfrm>
            <a:prstGeom prst="rect">
              <a:avLst/>
            </a:prstGeom>
            <a:noFill/>
            <a:ln>
              <a:noFill/>
            </a:ln>
          </p:spPr>
          <p:txBody>
            <a:bodyPr spcFirstLastPara="1" wrap="square" lIns="99550" tIns="99550" rIns="99550" bIns="99550" anchor="b" anchorCtr="0">
              <a:noAutofit/>
            </a:bodyPr>
            <a:lstStyle/>
            <a:p>
              <a:pPr marL="0" marR="0" lvl="0" indent="0" algn="ctr" rtl="0">
                <a:lnSpc>
                  <a:spcPct val="90000"/>
                </a:lnSpc>
                <a:spcBef>
                  <a:spcPts val="0"/>
                </a:spcBef>
                <a:spcAft>
                  <a:spcPts val="0"/>
                </a:spcAft>
                <a:buClr>
                  <a:schemeClr val="dk1"/>
                </a:buClr>
                <a:buSzPts val="1400"/>
                <a:buFont typeface="Century Gothic" panose="020B0502020202020204"/>
                <a:buNone/>
              </a:pPr>
              <a:r>
                <a:rPr lang="en-US" sz="1400" dirty="0">
                  <a:solidFill>
                    <a:schemeClr val="dk1"/>
                  </a:solidFill>
                  <a:latin typeface="Century Gothic" panose="020B0502020202020204"/>
                  <a:ea typeface="Century Gothic" panose="020B0502020202020204"/>
                  <a:cs typeface="Century Gothic" panose="020B0502020202020204"/>
                  <a:sym typeface="Century Gothic" panose="020B0502020202020204"/>
                </a:rPr>
                <a:t>Hosting Web Application</a:t>
              </a:r>
              <a:endParaRPr dirty="0"/>
            </a:p>
          </p:txBody>
        </p:sp>
        <p:sp>
          <p:nvSpPr>
            <p:cNvPr id="222" name="Google Shape;222;p23"/>
            <p:cNvSpPr/>
            <p:nvPr/>
          </p:nvSpPr>
          <p:spPr>
            <a:xfrm>
              <a:off x="7015147" y="1845130"/>
              <a:ext cx="410029" cy="410029"/>
            </a:xfrm>
            <a:prstGeom prst="ellipse">
              <a:avLst/>
            </a:prstGeom>
            <a:solidFill>
              <a:schemeClr val="lt1"/>
            </a:solidFill>
            <a:ln w="15875" cap="rnd" cmpd="sng">
              <a:solidFill>
                <a:srgbClr val="29A2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3" name="Google Shape;223;p2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6553</Words>
  <Application>WPS Presentation</Application>
  <PresentationFormat>Widescreen</PresentationFormat>
  <Paragraphs>358</Paragraphs>
  <Slides>40</Slides>
  <Notes>31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Arial</vt:lpstr>
      <vt:lpstr>SimSun</vt:lpstr>
      <vt:lpstr>Wingdings</vt:lpstr>
      <vt:lpstr>Arial</vt:lpstr>
      <vt:lpstr>Century Gothic</vt:lpstr>
      <vt:lpstr>Noto Sans Symbols</vt:lpstr>
      <vt:lpstr>DriftType</vt:lpstr>
      <vt:lpstr>Calibri</vt:lpstr>
      <vt:lpstr>Courier New</vt:lpstr>
      <vt:lpstr>Microsoft YaHei</vt:lpstr>
      <vt:lpstr>Arial Unicode MS</vt:lpstr>
      <vt:lpstr>Times New Roman</vt:lpstr>
      <vt:lpstr>Century Gothic</vt:lpstr>
      <vt:lpstr>Wisp</vt:lpstr>
      <vt:lpstr>Drivers Drowsiness Detection System</vt:lpstr>
      <vt:lpstr>Introduction</vt:lpstr>
      <vt:lpstr>Objectives</vt:lpstr>
      <vt:lpstr>Literature Survey</vt:lpstr>
      <vt:lpstr>Scope</vt:lpstr>
      <vt:lpstr>Problem Analysis</vt:lpstr>
      <vt:lpstr>System use case</vt:lpstr>
      <vt:lpstr>Project Idea/Proposed Work</vt:lpstr>
      <vt:lpstr>Project Flow:</vt:lpstr>
      <vt:lpstr>Solution Realization</vt:lpstr>
      <vt:lpstr>Face Detection</vt:lpstr>
      <vt:lpstr>Haar Features</vt:lpstr>
      <vt:lpstr>Haar Features</vt:lpstr>
      <vt:lpstr>Integral Image</vt:lpstr>
      <vt:lpstr>Adaboost</vt:lpstr>
      <vt:lpstr>Adaboost</vt:lpstr>
      <vt:lpstr>Cascading</vt:lpstr>
      <vt:lpstr>Cascading</vt:lpstr>
      <vt:lpstr>Eye &amp; Lips Region Extraction</vt:lpstr>
      <vt:lpstr>Facial Landmark </vt:lpstr>
      <vt:lpstr>Eye Region Extraction</vt:lpstr>
      <vt:lpstr>Eye Blink Detection</vt:lpstr>
      <vt:lpstr>Eye Blink Classification</vt:lpstr>
      <vt:lpstr>Mouth Region Extraction &amp; Yawn Detection</vt:lpstr>
      <vt:lpstr>Alarm Generation</vt:lpstr>
      <vt:lpstr>	Implementation Details</vt:lpstr>
      <vt:lpstr>Flask:</vt:lpstr>
      <vt:lpstr>System Specification</vt:lpstr>
      <vt:lpstr>IP WebCam</vt:lpstr>
      <vt:lpstr>System Flowchart</vt:lpstr>
      <vt:lpstr>PowerPoint 演示文稿</vt:lpstr>
      <vt:lpstr>               	  			 Results</vt:lpstr>
      <vt:lpstr>VScode IDE to invoke server</vt:lpstr>
      <vt:lpstr>Device Selection Window</vt:lpstr>
      <vt:lpstr>Drowsiness Detection Using WebCam</vt:lpstr>
      <vt:lpstr>IP WebCam Setup</vt:lpstr>
      <vt:lpstr>Drowsiness Detection Using Mobile cam</vt:lpstr>
      <vt:lpstr>Drowsiness Detection Using External Webcam</vt:lpstr>
      <vt:lpstr>		Have a look at Demo</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Drivers Drowsiness Detection System</dc:title>
  <dc:creator>Laxamoti</dc:creator>
  <cp:lastModifiedBy>Laxamoti</cp:lastModifiedBy>
  <cp:revision>22</cp:revision>
  <dcterms:created xsi:type="dcterms:W3CDTF">2021-01-01T12:35:00Z</dcterms:created>
  <dcterms:modified xsi:type="dcterms:W3CDTF">2021-06-30T13:51:38Z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